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70" r:id="rId4"/>
    <p:sldId id="274" r:id="rId5"/>
    <p:sldId id="283" r:id="rId6"/>
    <p:sldId id="258" r:id="rId7"/>
    <p:sldId id="263" r:id="rId8"/>
    <p:sldId id="282" r:id="rId9"/>
    <p:sldId id="280" r:id="rId10"/>
    <p:sldId id="260" r:id="rId11"/>
    <p:sldId id="265" r:id="rId12"/>
    <p:sldId id="278" r:id="rId13"/>
    <p:sldId id="279" r:id="rId14"/>
    <p:sldId id="264" r:id="rId15"/>
    <p:sldId id="275" r:id="rId16"/>
    <p:sldId id="277" r:id="rId17"/>
    <p:sldId id="276" r:id="rId18"/>
    <p:sldId id="284" r:id="rId19"/>
    <p:sldId id="285" r:id="rId20"/>
    <p:sldId id="295" r:id="rId21"/>
    <p:sldId id="261" r:id="rId22"/>
    <p:sldId id="266" r:id="rId23"/>
    <p:sldId id="296" r:id="rId24"/>
    <p:sldId id="267" r:id="rId25"/>
    <p:sldId id="286" r:id="rId26"/>
    <p:sldId id="287" r:id="rId27"/>
    <p:sldId id="288" r:id="rId28"/>
    <p:sldId id="289" r:id="rId29"/>
    <p:sldId id="290" r:id="rId30"/>
    <p:sldId id="291" r:id="rId31"/>
    <p:sldId id="292" r:id="rId32"/>
    <p:sldId id="293" r:id="rId33"/>
    <p:sldId id="294" r:id="rId34"/>
    <p:sldId id="262" r:id="rId35"/>
    <p:sldId id="268" r:id="rId36"/>
    <p:sldId id="259"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6"/>
    <p:restoredTop sz="91390"/>
  </p:normalViewPr>
  <p:slideViewPr>
    <p:cSldViewPr snapToGrid="0" snapToObjects="1">
      <p:cViewPr varScale="1">
        <p:scale>
          <a:sx n="65" d="100"/>
          <a:sy n="65" d="100"/>
        </p:scale>
        <p:origin x="83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7" name="正文级别 1…"/>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生长在岩石之间的野生植物的特写"/>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25" name="乌云下的大岩层，前景是一条土路"/>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26" name="生长在熔岩岩石之间的野生植物的特写"/>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被绿色岩石景观环绕的瀑布"/>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3" name="正文级别 1…"/>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endParaRPr/>
          </a:p>
          <a:p>
            <a:pPr lvl="2"/>
            <a:endParaRPr/>
          </a:p>
          <a:p>
            <a:pPr lvl="3"/>
            <a:endParaRPr/>
          </a:p>
          <a:p>
            <a:pPr lvl="4"/>
            <a:endParaRPr/>
          </a:p>
        </p:txBody>
      </p:sp>
      <p:sp>
        <p:nvSpPr>
          <p:cNvPr id="34" name="苔藓覆盖的岩石"/>
          <p:cNvSpPr>
            <a:spLocks noGrp="1"/>
          </p:cNvSpPr>
          <p:nvPr>
            <p:ph type="pic" sz="half" idx="21"/>
          </p:nvPr>
        </p:nvSpPr>
        <p:spPr>
          <a:xfrm>
            <a:off x="12052303" y="1270000"/>
            <a:ext cx="11188406" cy="11209889"/>
          </a:xfrm>
          <a:prstGeom prst="rect">
            <a:avLst/>
          </a:prstGeom>
        </p:spPr>
        <p:txBody>
          <a:bodyPr lIns="91439" tIns="45719" rIns="91439" bIns="45719">
            <a:noAutofit/>
          </a:bodyPr>
          <a:lstStyle/>
          <a:p>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标题"/>
          <p:cNvSpPr txBox="1">
            <a:spLocks noGrp="1"/>
          </p:cNvSpPr>
          <p:nvPr>
            <p:ph type="title" hasCustomPrompt="1"/>
          </p:nvPr>
        </p:nvSpPr>
        <p:spPr>
          <a:xfrm>
            <a:off x="1206500" y="952500"/>
            <a:ext cx="9779000" cy="1435100"/>
          </a:xfrm>
          <a:prstGeom prst="rect">
            <a:avLst/>
          </a:prstGeom>
        </p:spPr>
        <p:txBody>
          <a:bodyPr/>
          <a:lstStyle/>
          <a:p>
            <a:r>
              <a:t>幻灯片标题</a:t>
            </a:r>
          </a:p>
        </p:txBody>
      </p:sp>
      <p:sp>
        <p:nvSpPr>
          <p:cNvPr id="61" name="幻灯片副标题"/>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2" name="正文级别 1…"/>
          <p:cNvSpPr txBox="1">
            <a:spLocks noGrp="1"/>
          </p:cNvSpPr>
          <p:nvPr>
            <p:ph type="body" sz="half" idx="1" hasCustomPrompt="1"/>
          </p:nvPr>
        </p:nvSpPr>
        <p:spPr>
          <a:xfrm>
            <a:off x="1206500" y="4248504"/>
            <a:ext cx="9779000" cy="8256012"/>
          </a:xfrm>
          <a:prstGeom prst="rect">
            <a:avLst/>
          </a:prstGeom>
        </p:spPr>
        <p:txBody>
          <a:bodyPr/>
          <a:lstStyle/>
          <a:p>
            <a:r>
              <a:t>幻灯片项目符号文本</a:t>
            </a:r>
          </a:p>
          <a:p>
            <a:pPr lvl="1"/>
            <a:endParaRPr/>
          </a:p>
          <a:p>
            <a:pPr lvl="2"/>
            <a:endParaRPr/>
          </a:p>
          <a:p>
            <a:pPr lvl="3"/>
            <a:endParaRPr/>
          </a:p>
          <a:p>
            <a:pPr lvl="4"/>
            <a:endParaRPr/>
          </a:p>
        </p:txBody>
      </p:sp>
      <p:sp>
        <p:nvSpPr>
          <p:cNvPr id="63" name="乌云下的大岩层，前景是一条土路"/>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952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952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形"/>
          <p:cNvSpPr/>
          <p:nvPr/>
        </p:nvSpPr>
        <p:spPr>
          <a:xfrm>
            <a:off x="2481128" y="12853154"/>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2" name="圆形"/>
          <p:cNvSpPr/>
          <p:nvPr/>
        </p:nvSpPr>
        <p:spPr>
          <a:xfrm>
            <a:off x="2481128" y="10603880"/>
            <a:ext cx="1746963" cy="1746963"/>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3" name="圆形"/>
          <p:cNvSpPr/>
          <p:nvPr/>
        </p:nvSpPr>
        <p:spPr>
          <a:xfrm>
            <a:off x="2481128" y="-863105"/>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4" name="大标题字…"/>
          <p:cNvSpPr txBox="1"/>
          <p:nvPr/>
        </p:nvSpPr>
        <p:spPr>
          <a:xfrm>
            <a:off x="2657612" y="2481596"/>
            <a:ext cx="17272073" cy="3315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t>工作中遇到的</a:t>
            </a:r>
            <a:endParaRPr dirty="0"/>
          </a:p>
          <a:p>
            <a:pPr algn="l">
              <a:lnSpc>
                <a:spcPct val="90000"/>
              </a:lnSpc>
              <a:defRPr sz="11600" spc="-232">
                <a:latin typeface="OPPOSans B"/>
                <a:ea typeface="OPPOSans B"/>
                <a:cs typeface="OPPOSans B"/>
                <a:sym typeface="OPPOSans B"/>
              </a:defRPr>
            </a:pPr>
            <a:r>
              <a:rPr lang="en-US" dirty="0"/>
              <a:t>MySQL</a:t>
            </a:r>
            <a:r>
              <a:rPr lang="zh-CN" altLang="en-US" dirty="0"/>
              <a:t>问题探讨与分享</a:t>
            </a:r>
            <a:endParaRPr dirty="0"/>
          </a:p>
        </p:txBody>
      </p:sp>
      <p:sp>
        <p:nvSpPr>
          <p:cNvPr id="155" name="这里可以放副标题字"/>
          <p:cNvSpPr txBox="1"/>
          <p:nvPr/>
        </p:nvSpPr>
        <p:spPr>
          <a:xfrm>
            <a:off x="2657613" y="6796862"/>
            <a:ext cx="4334520"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5500">
                <a:latin typeface="OPPOSans B"/>
                <a:ea typeface="OPPOSans B"/>
                <a:cs typeface="OPPOSans B"/>
                <a:sym typeface="OPPOSans B"/>
              </a:defRPr>
            </a:lvl1pPr>
          </a:lstStyle>
          <a:p>
            <a:r>
              <a:rPr lang="zh-CN" altLang="en-US" dirty="0"/>
              <a:t>分享人：曹庭</a:t>
            </a:r>
            <a:endParaRPr dirty="0"/>
          </a:p>
        </p:txBody>
      </p:sp>
      <p:pic>
        <p:nvPicPr>
          <p:cNvPr id="156" name="inkeverse-白字logo-23.png" descr="inkeverse-白字logo-23.png"/>
          <p:cNvPicPr>
            <a:picLocks noChangeAspect="1"/>
          </p:cNvPicPr>
          <p:nvPr/>
        </p:nvPicPr>
        <p:blipFill>
          <a:blip r:embed="rId2">
            <a:extLst/>
          </a:blip>
          <a:stretch>
            <a:fillRect/>
          </a:stretch>
        </p:blipFill>
        <p:spPr>
          <a:xfrm>
            <a:off x="19929685" y="11957929"/>
            <a:ext cx="3004643" cy="57882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6443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6513017"/>
            <a:ext cx="40843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389153"/>
            <a:ext cx="78929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该用什么类型存货币</a:t>
            </a:r>
          </a:p>
        </p:txBody>
      </p:sp>
      <p:sp>
        <p:nvSpPr>
          <p:cNvPr id="164" name="这里可以放小标题字"/>
          <p:cNvSpPr txBox="1"/>
          <p:nvPr/>
        </p:nvSpPr>
        <p:spPr>
          <a:xfrm>
            <a:off x="3181453" y="6467685"/>
            <a:ext cx="779700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该用什么类型存手机号</a:t>
            </a:r>
          </a:p>
        </p:txBody>
      </p:sp>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572935"/>
            <a:ext cx="41351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3</a:t>
            </a:r>
          </a:p>
        </p:txBody>
      </p:sp>
      <p:sp>
        <p:nvSpPr>
          <p:cNvPr id="170" name="这里可以放小标题字小标题字"/>
          <p:cNvSpPr txBox="1"/>
          <p:nvPr/>
        </p:nvSpPr>
        <p:spPr>
          <a:xfrm>
            <a:off x="3181453" y="8576041"/>
            <a:ext cx="1288654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加字段的时候，到底要不要</a:t>
            </a:r>
            <a:r>
              <a:rPr lang="en-US" altLang="zh-CN" sz="6000" dirty="0"/>
              <a:t>NOT NULL?</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2</a:t>
            </a:r>
            <a:endParaRPr dirty="0">
              <a:solidFill>
                <a:schemeClr val="bg1"/>
              </a:solidFill>
            </a:endParaRPr>
          </a:p>
        </p:txBody>
      </p:sp>
    </p:spTree>
    <p:extLst>
      <p:ext uri="{BB962C8B-B14F-4D97-AF65-F5344CB8AC3E}">
        <p14:creationId xmlns:p14="http://schemas.microsoft.com/office/powerpoint/2010/main" val="15445296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37456"/>
            <a:ext cx="56880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845DD83-D9F8-E646-9746-5D897FF0A28A}"/>
              </a:ext>
            </a:extLst>
          </p:cNvPr>
          <p:cNvSpPr/>
          <p:nvPr/>
        </p:nvSpPr>
        <p:spPr>
          <a:xfrm>
            <a:off x="1322394" y="2275210"/>
            <a:ext cx="10229082" cy="1015663"/>
          </a:xfrm>
          <a:prstGeom prst="rect">
            <a:avLst/>
          </a:prstGeom>
        </p:spPr>
        <p:txBody>
          <a:bodyPr wrap="none">
            <a:spAutoFit/>
          </a:bodyPr>
          <a:lstStyle/>
          <a:p>
            <a:r>
              <a:rPr lang="zh-CN" altLang="en-US" sz="6000" b="1" dirty="0">
                <a:solidFill>
                  <a:srgbClr val="1C1F21"/>
                </a:solidFill>
                <a:latin typeface="Open Sans"/>
              </a:rPr>
              <a:t>高精度的数据类型都有哪些？</a:t>
            </a:r>
          </a:p>
        </p:txBody>
      </p:sp>
      <p:sp>
        <p:nvSpPr>
          <p:cNvPr id="3" name="矩形 2">
            <a:extLst>
              <a:ext uri="{FF2B5EF4-FFF2-40B4-BE49-F238E27FC236}">
                <a16:creationId xmlns:a16="http://schemas.microsoft.com/office/drawing/2014/main" id="{87972049-15D5-AE45-9066-23D9D5D8DD85}"/>
              </a:ext>
            </a:extLst>
          </p:cNvPr>
          <p:cNvSpPr/>
          <p:nvPr/>
        </p:nvSpPr>
        <p:spPr>
          <a:xfrm>
            <a:off x="1322394" y="4327437"/>
            <a:ext cx="20750206" cy="6555641"/>
          </a:xfrm>
          <a:prstGeom prst="rect">
            <a:avLst/>
          </a:prstGeom>
        </p:spPr>
        <p:txBody>
          <a:bodyPr wrap="square">
            <a:spAutoFit/>
          </a:bodyPr>
          <a:lstStyle/>
          <a:p>
            <a:pPr algn="l"/>
            <a:r>
              <a:rPr lang="zh-CN" altLang="en-US" sz="6000" dirty="0">
                <a:solidFill>
                  <a:schemeClr val="bg1"/>
                </a:solidFill>
                <a:latin typeface="Open Sans"/>
              </a:rPr>
              <a:t>如果不考虑数据的精确度和使用的便利程度、性能、存储等条件，在 </a:t>
            </a:r>
            <a:r>
              <a:rPr lang="en-US" altLang="zh-CN" sz="6000" dirty="0">
                <a:solidFill>
                  <a:schemeClr val="bg1"/>
                </a:solidFill>
                <a:latin typeface="Open Sans"/>
              </a:rPr>
              <a:t>MySQL </a:t>
            </a:r>
            <a:r>
              <a:rPr lang="zh-CN" altLang="en-US" sz="6000" dirty="0">
                <a:solidFill>
                  <a:schemeClr val="bg1"/>
                </a:solidFill>
                <a:latin typeface="Open Sans"/>
              </a:rPr>
              <a:t>中可以存储数值的数据类型其实有很多</a:t>
            </a:r>
            <a:endParaRPr lang="en-US" altLang="zh-CN" sz="6000" dirty="0">
              <a:solidFill>
                <a:schemeClr val="bg1"/>
              </a:solidFill>
              <a:latin typeface="Open Sans"/>
            </a:endParaRPr>
          </a:p>
          <a:p>
            <a:pPr algn="l"/>
            <a:endParaRPr lang="en-US" altLang="zh-CN" sz="6000" dirty="0">
              <a:solidFill>
                <a:schemeClr val="bg1"/>
              </a:solidFill>
              <a:latin typeface="Open Sans"/>
            </a:endParaRPr>
          </a:p>
          <a:p>
            <a:pPr algn="l"/>
            <a:r>
              <a:rPr lang="zh-CN" altLang="en-US" sz="6000" dirty="0">
                <a:solidFill>
                  <a:schemeClr val="bg1"/>
                </a:solidFill>
                <a:latin typeface="Open Sans"/>
              </a:rPr>
              <a:t>整形数据类型 </a:t>
            </a:r>
            <a:r>
              <a:rPr lang="en-US" altLang="zh-CN" sz="6000" dirty="0">
                <a:solidFill>
                  <a:schemeClr val="bg1"/>
                </a:solidFill>
                <a:latin typeface="Open Sans"/>
              </a:rPr>
              <a:t>INT</a:t>
            </a:r>
            <a:r>
              <a:rPr lang="zh-CN" altLang="en-US" sz="6000" dirty="0">
                <a:solidFill>
                  <a:schemeClr val="bg1"/>
                </a:solidFill>
                <a:latin typeface="Open Sans"/>
              </a:rPr>
              <a:t>、</a:t>
            </a:r>
            <a:r>
              <a:rPr lang="en-US" altLang="zh-CN" sz="6000" dirty="0">
                <a:solidFill>
                  <a:schemeClr val="bg1"/>
                </a:solidFill>
                <a:latin typeface="Open Sans"/>
              </a:rPr>
              <a:t>BIGINT</a:t>
            </a:r>
          </a:p>
          <a:p>
            <a:pPr algn="l"/>
            <a:r>
              <a:rPr lang="zh-CN" altLang="en-US" sz="6000" dirty="0">
                <a:solidFill>
                  <a:schemeClr val="bg1"/>
                </a:solidFill>
                <a:latin typeface="Open Sans"/>
              </a:rPr>
              <a:t>定点数 </a:t>
            </a:r>
            <a:r>
              <a:rPr lang="en-US" altLang="zh-CN" sz="6000" dirty="0">
                <a:solidFill>
                  <a:schemeClr val="bg1"/>
                </a:solidFill>
                <a:latin typeface="Open Sans"/>
              </a:rPr>
              <a:t>DECIMAL</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浮点数 </a:t>
            </a:r>
            <a:r>
              <a:rPr lang="en-US" altLang="zh-CN" sz="6000" dirty="0">
                <a:solidFill>
                  <a:schemeClr val="bg1"/>
                </a:solidFill>
                <a:latin typeface="Open Sans"/>
              </a:rPr>
              <a:t>FLOAT</a:t>
            </a:r>
            <a:r>
              <a:rPr lang="zh-CN" altLang="en-US" sz="6000" dirty="0">
                <a:solidFill>
                  <a:schemeClr val="bg1"/>
                </a:solidFill>
                <a:latin typeface="Open Sans"/>
              </a:rPr>
              <a:t>、</a:t>
            </a:r>
            <a:r>
              <a:rPr lang="en-US" altLang="zh-CN" sz="6000" dirty="0">
                <a:solidFill>
                  <a:schemeClr val="bg1"/>
                </a:solidFill>
                <a:latin typeface="Open Sans"/>
              </a:rPr>
              <a:t>DOUBLE</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甚至 </a:t>
            </a:r>
            <a:r>
              <a:rPr lang="en-US" altLang="zh-CN" sz="6000" dirty="0">
                <a:solidFill>
                  <a:schemeClr val="bg1"/>
                </a:solidFill>
                <a:latin typeface="Open Sans"/>
              </a:rPr>
              <a:t>VARCHAR </a:t>
            </a:r>
            <a:r>
              <a:rPr lang="zh-CN" altLang="en-US" sz="6000" dirty="0">
                <a:solidFill>
                  <a:schemeClr val="bg1"/>
                </a:solidFill>
                <a:latin typeface="Open Sans"/>
              </a:rPr>
              <a:t>都能拿来存储数值。</a:t>
            </a:r>
            <a:endParaRPr lang="zh-CN" altLang="en-US" sz="6000" dirty="0">
              <a:solidFill>
                <a:schemeClr val="bg1"/>
              </a:solidFill>
            </a:endParaRPr>
          </a:p>
        </p:txBody>
      </p:sp>
      <p:sp>
        <p:nvSpPr>
          <p:cNvPr id="4" name="矩形 3">
            <a:extLst>
              <a:ext uri="{FF2B5EF4-FFF2-40B4-BE49-F238E27FC236}">
                <a16:creationId xmlns:a16="http://schemas.microsoft.com/office/drawing/2014/main" id="{A200637C-160E-454E-B3AE-C82872ADFA01}"/>
              </a:ext>
            </a:extLst>
          </p:cNvPr>
          <p:cNvSpPr/>
          <p:nvPr/>
        </p:nvSpPr>
        <p:spPr>
          <a:xfrm>
            <a:off x="1204231" y="11204060"/>
            <a:ext cx="17543584" cy="923330"/>
          </a:xfrm>
          <a:prstGeom prst="rect">
            <a:avLst/>
          </a:prstGeom>
        </p:spPr>
        <p:txBody>
          <a:bodyPr wrap="none">
            <a:spAutoFit/>
          </a:bodyPr>
          <a:lstStyle/>
          <a:p>
            <a:r>
              <a:rPr lang="zh-CN" altLang="en-US" sz="5400" dirty="0">
                <a:solidFill>
                  <a:srgbClr val="000000"/>
                </a:solidFill>
                <a:latin typeface="Open Sans"/>
              </a:rPr>
              <a:t>首先 </a:t>
            </a:r>
            <a:r>
              <a:rPr lang="en-US" altLang="zh-CN" sz="5400" b="1" dirty="0">
                <a:solidFill>
                  <a:srgbClr val="000000"/>
                </a:solidFill>
                <a:latin typeface="Open Sans"/>
              </a:rPr>
              <a:t>FLOAT </a:t>
            </a:r>
            <a:r>
              <a:rPr lang="zh-CN" altLang="en-US" sz="5400" b="1" dirty="0">
                <a:solidFill>
                  <a:srgbClr val="000000"/>
                </a:solidFill>
                <a:latin typeface="Open Sans"/>
              </a:rPr>
              <a:t>和 </a:t>
            </a:r>
            <a:r>
              <a:rPr lang="en-US" altLang="zh-CN" sz="5400" b="1" dirty="0">
                <a:solidFill>
                  <a:srgbClr val="000000"/>
                </a:solidFill>
                <a:latin typeface="Open Sans"/>
              </a:rPr>
              <a:t>DOUBLE </a:t>
            </a:r>
            <a:r>
              <a:rPr lang="zh-CN" altLang="en-US" sz="5400" b="1" dirty="0">
                <a:solidFill>
                  <a:srgbClr val="000000"/>
                </a:solidFill>
                <a:latin typeface="Open Sans"/>
              </a:rPr>
              <a:t>这两个数据类型是一定要排除的</a:t>
            </a:r>
            <a:r>
              <a:rPr lang="zh-CN" altLang="en-US" sz="5400" dirty="0">
                <a:solidFill>
                  <a:srgbClr val="000000"/>
                </a:solidFill>
                <a:latin typeface="Open Sans"/>
              </a:rPr>
              <a:t>。</a:t>
            </a:r>
            <a:endParaRPr lang="zh-CN" altLang="en-US" sz="5400" dirty="0"/>
          </a:p>
        </p:txBody>
      </p:sp>
      <p:sp>
        <p:nvSpPr>
          <p:cNvPr id="14" name="矩形 13">
            <a:extLst>
              <a:ext uri="{FF2B5EF4-FFF2-40B4-BE49-F238E27FC236}">
                <a16:creationId xmlns:a16="http://schemas.microsoft.com/office/drawing/2014/main" id="{D28FEFFA-CC1E-AC4E-8905-371D996BCF95}"/>
              </a:ext>
            </a:extLst>
          </p:cNvPr>
          <p:cNvSpPr/>
          <p:nvPr/>
        </p:nvSpPr>
        <p:spPr>
          <a:xfrm>
            <a:off x="1071303" y="12448372"/>
            <a:ext cx="15216025" cy="1015663"/>
          </a:xfrm>
          <a:prstGeom prst="rect">
            <a:avLst/>
          </a:prstGeom>
        </p:spPr>
        <p:txBody>
          <a:bodyPr wrap="none">
            <a:spAutoFit/>
          </a:bodyPr>
          <a:lstStyle/>
          <a:p>
            <a:r>
              <a:rPr lang="en-US" altLang="zh-CN" sz="6000" dirty="0">
                <a:solidFill>
                  <a:srgbClr val="000000"/>
                </a:solidFill>
                <a:latin typeface="Open Sans"/>
              </a:rPr>
              <a:t> </a:t>
            </a:r>
            <a:r>
              <a:rPr lang="zh-CN" altLang="en-US" sz="6000" dirty="0">
                <a:solidFill>
                  <a:srgbClr val="000000"/>
                </a:solidFill>
                <a:latin typeface="Open Sans"/>
              </a:rPr>
              <a:t>浮点数据类型</a:t>
            </a:r>
            <a:r>
              <a:rPr lang="zh-CN" altLang="en-US" sz="6000" dirty="0">
                <a:solidFill>
                  <a:schemeClr val="bg1"/>
                </a:solidFill>
              </a:rPr>
              <a:t>，</a:t>
            </a:r>
            <a:r>
              <a:rPr lang="en-US" altLang="zh-CN" sz="6000" dirty="0">
                <a:solidFill>
                  <a:srgbClr val="000000"/>
                </a:solidFill>
                <a:latin typeface="Open Sans"/>
              </a:rPr>
              <a:t>M*G/G </a:t>
            </a:r>
            <a:r>
              <a:rPr lang="zh-CN" altLang="en-US" sz="6000" dirty="0">
                <a:solidFill>
                  <a:srgbClr val="000000"/>
                </a:solidFill>
                <a:latin typeface="Open Sans"/>
              </a:rPr>
              <a:t>的结果不一定等于 </a:t>
            </a:r>
            <a:r>
              <a:rPr lang="en-US" altLang="zh-CN" sz="6000" dirty="0">
                <a:solidFill>
                  <a:srgbClr val="000000"/>
                </a:solidFill>
                <a:latin typeface="Open Sans"/>
              </a:rPr>
              <a:t>M</a:t>
            </a:r>
            <a:endParaRPr lang="zh-CN" altLang="en-US" sz="6000" dirty="0"/>
          </a:p>
        </p:txBody>
      </p:sp>
    </p:spTree>
    <p:extLst>
      <p:ext uri="{BB962C8B-B14F-4D97-AF65-F5344CB8AC3E}">
        <p14:creationId xmlns:p14="http://schemas.microsoft.com/office/powerpoint/2010/main" val="3406072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008221B7-BE42-884E-A896-9A93D08EE095}"/>
              </a:ext>
            </a:extLst>
          </p:cNvPr>
          <p:cNvSpPr/>
          <p:nvPr/>
        </p:nvSpPr>
        <p:spPr>
          <a:xfrm>
            <a:off x="3630686" y="4421355"/>
            <a:ext cx="184731" cy="1015663"/>
          </a:xfrm>
          <a:prstGeom prst="rect">
            <a:avLst/>
          </a:prstGeom>
        </p:spPr>
        <p:txBody>
          <a:bodyPr wrap="none">
            <a:spAutoFit/>
          </a:bodyPr>
          <a:lstStyle/>
          <a:p>
            <a:endParaRPr lang="zh-CN" altLang="en-US" sz="6000" dirty="0"/>
          </a:p>
        </p:txBody>
      </p:sp>
      <p:sp>
        <p:nvSpPr>
          <p:cNvPr id="5" name="矩形 4">
            <a:extLst>
              <a:ext uri="{FF2B5EF4-FFF2-40B4-BE49-F238E27FC236}">
                <a16:creationId xmlns:a16="http://schemas.microsoft.com/office/drawing/2014/main" id="{3F6ACABD-1D80-2A4B-A7D4-E1514AE1F89E}"/>
              </a:ext>
            </a:extLst>
          </p:cNvPr>
          <p:cNvSpPr/>
          <p:nvPr/>
        </p:nvSpPr>
        <p:spPr>
          <a:xfrm>
            <a:off x="1071303" y="2865166"/>
            <a:ext cx="20637564" cy="1569660"/>
          </a:xfrm>
          <a:prstGeom prst="rect">
            <a:avLst/>
          </a:prstGeom>
        </p:spPr>
        <p:txBody>
          <a:bodyPr wrap="square">
            <a:spAutoFit/>
          </a:bodyPr>
          <a:lstStyle/>
          <a:p>
            <a:pPr algn="just"/>
            <a:r>
              <a:rPr lang="en-US" altLang="zh-CN" sz="4800" b="1" dirty="0">
                <a:solidFill>
                  <a:schemeClr val="bg1"/>
                </a:solidFill>
              </a:rPr>
              <a:t>DECIMAL </a:t>
            </a:r>
            <a:r>
              <a:rPr lang="zh-CN" altLang="en-US" sz="4800" b="1" dirty="0">
                <a:solidFill>
                  <a:schemeClr val="bg1"/>
                </a:solidFill>
              </a:rPr>
              <a:t>是一种高精度的定点数据类型，</a:t>
            </a:r>
            <a:r>
              <a:rPr lang="zh-CN" altLang="en-US" sz="4800" dirty="0">
                <a:solidFill>
                  <a:schemeClr val="bg1"/>
                </a:solidFill>
                <a:latin typeface="Open Sans"/>
              </a:rPr>
              <a:t>目前业内大多都是采用这种数据类型来保存财务数据等对精度要求非常高的数据。</a:t>
            </a:r>
          </a:p>
        </p:txBody>
      </p:sp>
      <p:sp>
        <p:nvSpPr>
          <p:cNvPr id="6" name="矩形 5">
            <a:extLst>
              <a:ext uri="{FF2B5EF4-FFF2-40B4-BE49-F238E27FC236}">
                <a16:creationId xmlns:a16="http://schemas.microsoft.com/office/drawing/2014/main" id="{2744603B-A41E-6345-A317-5FAD0112C1CB}"/>
              </a:ext>
            </a:extLst>
          </p:cNvPr>
          <p:cNvSpPr/>
          <p:nvPr/>
        </p:nvSpPr>
        <p:spPr>
          <a:xfrm>
            <a:off x="1071303" y="6993207"/>
            <a:ext cx="20931902" cy="2371298"/>
          </a:xfrm>
          <a:prstGeom prst="rect">
            <a:avLst/>
          </a:prstGeom>
        </p:spPr>
        <p:txBody>
          <a:bodyPr wrap="square">
            <a:spAutoFit/>
          </a:bodyPr>
          <a:lstStyle/>
          <a:p>
            <a:pPr algn="l"/>
            <a:r>
              <a:rPr lang="zh-CN" altLang="en-US" sz="4800" dirty="0">
                <a:solidFill>
                  <a:schemeClr val="bg1"/>
                </a:solidFill>
                <a:latin typeface="Open Sans"/>
              </a:rPr>
              <a:t>不过凡事无绝对，你</a:t>
            </a:r>
            <a:r>
              <a:rPr lang="zh-CN" altLang="en-US" sz="4800" b="1" dirty="0">
                <a:solidFill>
                  <a:schemeClr val="bg1"/>
                </a:solidFill>
                <a:latin typeface="Open Sans"/>
              </a:rPr>
              <a:t>也可以把财务数据使用 </a:t>
            </a:r>
            <a:r>
              <a:rPr lang="en-US" altLang="zh-CN" sz="4800" b="1" dirty="0">
                <a:solidFill>
                  <a:schemeClr val="bg1"/>
                </a:solidFill>
                <a:latin typeface="Open Sans"/>
              </a:rPr>
              <a:t>BIGINT </a:t>
            </a:r>
            <a:r>
              <a:rPr lang="zh-CN" altLang="en-US" sz="4800" b="1" dirty="0">
                <a:solidFill>
                  <a:schemeClr val="bg1"/>
                </a:solidFill>
                <a:latin typeface="Open Sans"/>
              </a:rPr>
              <a:t>的数据类型做存储</a:t>
            </a:r>
            <a:r>
              <a:rPr lang="zh-CN" altLang="en-US" sz="4800" dirty="0">
                <a:solidFill>
                  <a:schemeClr val="bg1"/>
                </a:solidFill>
                <a:latin typeface="Open Sans"/>
              </a:rPr>
              <a:t>。假设存储的数据要精确到小数点后两位，则把金额乘以 </a:t>
            </a:r>
            <a:r>
              <a:rPr lang="en-US" altLang="zh-CN" sz="4800" dirty="0">
                <a:solidFill>
                  <a:schemeClr val="bg1"/>
                </a:solidFill>
                <a:latin typeface="Open Sans"/>
              </a:rPr>
              <a:t>100 </a:t>
            </a:r>
            <a:r>
              <a:rPr lang="zh-CN" altLang="en-US" sz="4800" dirty="0">
                <a:solidFill>
                  <a:schemeClr val="bg1"/>
                </a:solidFill>
                <a:latin typeface="Open Sans"/>
              </a:rPr>
              <a:t>之后存储即可，取出时再除以 </a:t>
            </a:r>
            <a:r>
              <a:rPr lang="en-US" altLang="zh-CN" sz="4800" dirty="0">
                <a:solidFill>
                  <a:schemeClr val="bg1"/>
                </a:solidFill>
                <a:latin typeface="Open Sans"/>
              </a:rPr>
              <a:t>100</a:t>
            </a:r>
            <a:r>
              <a:rPr lang="zh-CN" altLang="en-US" sz="4800" dirty="0">
                <a:solidFill>
                  <a:schemeClr val="bg1"/>
                </a:solidFill>
                <a:latin typeface="Open Sans"/>
              </a:rPr>
              <a:t>。</a:t>
            </a:r>
            <a:endParaRPr lang="zh-CN" altLang="en-US" sz="4800" dirty="0">
              <a:solidFill>
                <a:schemeClr val="bg1"/>
              </a:solidFill>
            </a:endParaRPr>
          </a:p>
        </p:txBody>
      </p:sp>
    </p:spTree>
    <p:extLst>
      <p:ext uri="{BB962C8B-B14F-4D97-AF65-F5344CB8AC3E}">
        <p14:creationId xmlns:p14="http://schemas.microsoft.com/office/powerpoint/2010/main" val="13012599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98605"/>
            <a:ext cx="5279713"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t>这里可以放标题字标题字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B6A71B6C-B81D-6740-BCDF-9392D3065A89}"/>
              </a:ext>
            </a:extLst>
          </p:cNvPr>
          <p:cNvSpPr txBox="1"/>
          <p:nvPr/>
        </p:nvSpPr>
        <p:spPr>
          <a:xfrm>
            <a:off x="1322394" y="1824005"/>
            <a:ext cx="4704814"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6600" dirty="0">
                <a:solidFill>
                  <a:srgbClr val="000000"/>
                </a:solidFill>
                <a:latin typeface="Open Sans"/>
              </a:rPr>
              <a:t>INT</a:t>
            </a:r>
            <a:r>
              <a:rPr lang="zh-CN" altLang="en-US" sz="6600" dirty="0">
                <a:solidFill>
                  <a:srgbClr val="000000"/>
                </a:solidFill>
                <a:latin typeface="Open Sans"/>
              </a:rPr>
              <a:t>和</a:t>
            </a:r>
            <a:r>
              <a:rPr lang="en-US" altLang="zh-CN" sz="6600" dirty="0">
                <a:solidFill>
                  <a:srgbClr val="000000"/>
                </a:solidFill>
                <a:latin typeface="Open Sans"/>
              </a:rPr>
              <a:t>varchar</a:t>
            </a:r>
            <a:endParaRPr lang="zh-CN" altLang="en-US" sz="6600" dirty="0"/>
          </a:p>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66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 name="矩形 2">
            <a:extLst>
              <a:ext uri="{FF2B5EF4-FFF2-40B4-BE49-F238E27FC236}">
                <a16:creationId xmlns:a16="http://schemas.microsoft.com/office/drawing/2014/main" id="{AAF53A26-9B7D-034E-AE06-5A9C8D257C64}"/>
              </a:ext>
            </a:extLst>
          </p:cNvPr>
          <p:cNvSpPr/>
          <p:nvPr/>
        </p:nvSpPr>
        <p:spPr>
          <a:xfrm>
            <a:off x="1322394" y="3889658"/>
            <a:ext cx="21436006" cy="2123658"/>
          </a:xfrm>
          <a:prstGeom prst="rect">
            <a:avLst/>
          </a:prstGeom>
        </p:spPr>
        <p:txBody>
          <a:bodyPr wrap="square">
            <a:spAutoFit/>
          </a:bodyPr>
          <a:lstStyle/>
          <a:p>
            <a:pPr algn="l"/>
            <a:r>
              <a:rPr lang="en-US" altLang="zh-CN" sz="4400" dirty="0">
                <a:solidFill>
                  <a:srgbClr val="000000"/>
                </a:solidFill>
                <a:latin typeface="Open Sans"/>
              </a:rPr>
              <a:t> INT </a:t>
            </a:r>
            <a:r>
              <a:rPr lang="zh-CN" altLang="en-US" sz="4400" dirty="0">
                <a:solidFill>
                  <a:srgbClr val="000000"/>
                </a:solidFill>
                <a:latin typeface="Open Sans"/>
              </a:rPr>
              <a:t>数据类型，由于这个数据类型的存储空间只有 </a:t>
            </a:r>
            <a:r>
              <a:rPr lang="en-US" altLang="zh-CN" sz="4400" dirty="0">
                <a:solidFill>
                  <a:srgbClr val="000000"/>
                </a:solidFill>
                <a:latin typeface="Open Sans"/>
              </a:rPr>
              <a:t>4 </a:t>
            </a:r>
            <a:r>
              <a:rPr lang="zh-CN" altLang="en-US" sz="4400" dirty="0">
                <a:solidFill>
                  <a:srgbClr val="000000"/>
                </a:solidFill>
                <a:latin typeface="Open Sans"/>
              </a:rPr>
              <a:t>个字节，数值范围不一定能满足财务数据的需求，因此 </a:t>
            </a:r>
            <a:r>
              <a:rPr lang="en-US" altLang="zh-CN" sz="4400" b="1" dirty="0">
                <a:solidFill>
                  <a:srgbClr val="000000"/>
                </a:solidFill>
                <a:latin typeface="Open Sans"/>
              </a:rPr>
              <a:t>INT </a:t>
            </a:r>
            <a:r>
              <a:rPr lang="zh-CN" altLang="en-US" sz="4400" b="1" dirty="0">
                <a:solidFill>
                  <a:srgbClr val="000000"/>
                </a:solidFill>
                <a:latin typeface="Open Sans"/>
              </a:rPr>
              <a:t>数据类型比较适合存储游戏金币、网站代币等要求高精度但数值范围不大的数据</a:t>
            </a:r>
            <a:r>
              <a:rPr lang="zh-CN" altLang="en-US" sz="4400" dirty="0">
                <a:solidFill>
                  <a:srgbClr val="000000"/>
                </a:solidFill>
                <a:latin typeface="Open Sans"/>
              </a:rPr>
              <a:t>。</a:t>
            </a:r>
            <a:endParaRPr lang="zh-CN" altLang="en-US" sz="4400" dirty="0"/>
          </a:p>
        </p:txBody>
      </p:sp>
      <p:sp>
        <p:nvSpPr>
          <p:cNvPr id="4" name="矩形 3">
            <a:extLst>
              <a:ext uri="{FF2B5EF4-FFF2-40B4-BE49-F238E27FC236}">
                <a16:creationId xmlns:a16="http://schemas.microsoft.com/office/drawing/2014/main" id="{7271746D-BAF6-D84B-81B4-73BB4E024947}"/>
              </a:ext>
            </a:extLst>
          </p:cNvPr>
          <p:cNvSpPr/>
          <p:nvPr/>
        </p:nvSpPr>
        <p:spPr>
          <a:xfrm>
            <a:off x="1576394" y="7612304"/>
            <a:ext cx="20025290" cy="2123658"/>
          </a:xfrm>
          <a:prstGeom prst="rect">
            <a:avLst/>
          </a:prstGeom>
        </p:spPr>
        <p:txBody>
          <a:bodyPr wrap="square">
            <a:spAutoFit/>
          </a:bodyPr>
          <a:lstStyle/>
          <a:p>
            <a:pPr algn="l"/>
            <a:r>
              <a:rPr lang="en-US" altLang="zh-CN" sz="4400" dirty="0">
                <a:solidFill>
                  <a:srgbClr val="000000"/>
                </a:solidFill>
                <a:latin typeface="Open Sans"/>
              </a:rPr>
              <a:t>VARCHAR</a:t>
            </a:r>
            <a:r>
              <a:rPr lang="zh-CN" altLang="en-US" sz="4400" dirty="0">
                <a:solidFill>
                  <a:srgbClr val="000000"/>
                </a:solidFill>
                <a:latin typeface="Open Sans"/>
              </a:rPr>
              <a:t>数据类型</a:t>
            </a:r>
            <a:r>
              <a:rPr lang="en-US" altLang="zh-CN" sz="4400" dirty="0">
                <a:solidFill>
                  <a:srgbClr val="000000"/>
                </a:solidFill>
                <a:latin typeface="Open Sans"/>
              </a:rPr>
              <a:t> </a:t>
            </a:r>
            <a:r>
              <a:rPr lang="zh-CN" altLang="en-US" sz="4400" dirty="0">
                <a:solidFill>
                  <a:srgbClr val="000000"/>
                </a:solidFill>
                <a:latin typeface="Open Sans"/>
              </a:rPr>
              <a:t>一是缺少约束，除了数字以外其他乱七八糟的字符都可以存进去；二是使用了 </a:t>
            </a:r>
            <a:r>
              <a:rPr lang="en-US" altLang="zh-CN" sz="4400" dirty="0">
                <a:solidFill>
                  <a:srgbClr val="000000"/>
                </a:solidFill>
                <a:latin typeface="Open Sans"/>
              </a:rPr>
              <a:t>VARCHAR </a:t>
            </a:r>
            <a:r>
              <a:rPr lang="zh-CN" altLang="en-US" sz="4400" dirty="0">
                <a:solidFill>
                  <a:srgbClr val="000000"/>
                </a:solidFill>
                <a:latin typeface="Open Sans"/>
              </a:rPr>
              <a:t>就不能使用 </a:t>
            </a:r>
            <a:r>
              <a:rPr lang="en-US" altLang="zh-CN" sz="4400" dirty="0">
                <a:solidFill>
                  <a:srgbClr val="000000"/>
                </a:solidFill>
                <a:latin typeface="Open Sans"/>
              </a:rPr>
              <a:t>MySQL </a:t>
            </a:r>
            <a:r>
              <a:rPr lang="zh-CN" altLang="en-US" sz="4400" dirty="0">
                <a:solidFill>
                  <a:srgbClr val="000000"/>
                </a:solidFill>
                <a:latin typeface="Open Sans"/>
              </a:rPr>
              <a:t>内置的一些数字函数（</a:t>
            </a:r>
            <a:r>
              <a:rPr lang="en-US" altLang="zh-CN" sz="4400" dirty="0">
                <a:solidFill>
                  <a:srgbClr val="000000"/>
                </a:solidFill>
                <a:latin typeface="Open Sans"/>
              </a:rPr>
              <a:t>MIN, MAX, SUM </a:t>
            </a:r>
            <a:r>
              <a:rPr lang="zh-CN" altLang="en-US" sz="4400" dirty="0">
                <a:solidFill>
                  <a:srgbClr val="000000"/>
                </a:solidFill>
                <a:latin typeface="Open Sans"/>
              </a:rPr>
              <a:t>等），会有一些意料之外的情况出现。</a:t>
            </a:r>
            <a:endParaRPr lang="zh-CN" altLang="en-US" sz="4400" dirty="0"/>
          </a:p>
        </p:txBody>
      </p:sp>
    </p:spTree>
    <p:extLst>
      <p:ext uri="{BB962C8B-B14F-4D97-AF65-F5344CB8AC3E}">
        <p14:creationId xmlns:p14="http://schemas.microsoft.com/office/powerpoint/2010/main" val="14323633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CF8DC68E-8F25-0B48-A279-5A99F98BF416}"/>
              </a:ext>
            </a:extLst>
          </p:cNvPr>
          <p:cNvSpPr txBox="1"/>
          <p:nvPr/>
        </p:nvSpPr>
        <p:spPr>
          <a:xfrm>
            <a:off x="1442095" y="2246704"/>
            <a:ext cx="1146948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1" lang="zh-CN" altLang="en-US" sz="4400" dirty="0">
                <a:solidFill>
                  <a:schemeClr val="bg1"/>
                </a:solidFill>
              </a:rPr>
              <a:t>坑：两个</a:t>
            </a:r>
            <a:r>
              <a:rPr kumimoji="1" lang="en-US" altLang="zh-CN" sz="4400" dirty="0">
                <a:solidFill>
                  <a:schemeClr val="bg1"/>
                </a:solidFill>
              </a:rPr>
              <a:t>UNSIGNED</a:t>
            </a:r>
            <a:r>
              <a:rPr kumimoji="1" lang="zh-CN" altLang="en-US" sz="4400" dirty="0">
                <a:solidFill>
                  <a:schemeClr val="bg1"/>
                </a:solidFill>
              </a:rPr>
              <a:t>值，做减法时可能会报错</a:t>
            </a:r>
          </a:p>
        </p:txBody>
      </p:sp>
      <p:pic>
        <p:nvPicPr>
          <p:cNvPr id="12" name="图片 11">
            <a:extLst>
              <a:ext uri="{FF2B5EF4-FFF2-40B4-BE49-F238E27FC236}">
                <a16:creationId xmlns:a16="http://schemas.microsoft.com/office/drawing/2014/main" id="{4325515A-0CD8-664F-8805-9A49606EC4ED}"/>
              </a:ext>
            </a:extLst>
          </p:cNvPr>
          <p:cNvPicPr>
            <a:picLocks noChangeAspect="1"/>
          </p:cNvPicPr>
          <p:nvPr/>
        </p:nvPicPr>
        <p:blipFill>
          <a:blip r:embed="rId2"/>
          <a:stretch>
            <a:fillRect/>
          </a:stretch>
        </p:blipFill>
        <p:spPr>
          <a:xfrm>
            <a:off x="1237710" y="3817652"/>
            <a:ext cx="16219340" cy="3319748"/>
          </a:xfrm>
          <a:prstGeom prst="rect">
            <a:avLst/>
          </a:prstGeom>
        </p:spPr>
      </p:pic>
      <p:sp>
        <p:nvSpPr>
          <p:cNvPr id="3" name="矩形 2">
            <a:extLst>
              <a:ext uri="{FF2B5EF4-FFF2-40B4-BE49-F238E27FC236}">
                <a16:creationId xmlns:a16="http://schemas.microsoft.com/office/drawing/2014/main" id="{9F6A56C7-4BD4-6248-96FE-C8501A4EAE6E}"/>
              </a:ext>
            </a:extLst>
          </p:cNvPr>
          <p:cNvSpPr/>
          <p:nvPr/>
        </p:nvSpPr>
        <p:spPr>
          <a:xfrm>
            <a:off x="1322394" y="7746998"/>
            <a:ext cx="9945350" cy="830997"/>
          </a:xfrm>
          <a:prstGeom prst="rect">
            <a:avLst/>
          </a:prstGeom>
        </p:spPr>
        <p:txBody>
          <a:bodyPr wrap="none">
            <a:spAutoFit/>
          </a:bodyPr>
          <a:lstStyle/>
          <a:p>
            <a:r>
              <a:rPr lang="zh-CN" altLang="en-US" sz="4800" dirty="0">
                <a:solidFill>
                  <a:schemeClr val="bg1"/>
                </a:solidFill>
              </a:rPr>
              <a:t>select col_1 - col_2 from int_test_2;</a:t>
            </a:r>
          </a:p>
        </p:txBody>
      </p:sp>
      <p:sp>
        <p:nvSpPr>
          <p:cNvPr id="4" name="矩形 3">
            <a:extLst>
              <a:ext uri="{FF2B5EF4-FFF2-40B4-BE49-F238E27FC236}">
                <a16:creationId xmlns:a16="http://schemas.microsoft.com/office/drawing/2014/main" id="{2EEE8D10-0862-9E4C-8A6C-A21D472F94D1}"/>
              </a:ext>
            </a:extLst>
          </p:cNvPr>
          <p:cNvSpPr/>
          <p:nvPr/>
        </p:nvSpPr>
        <p:spPr>
          <a:xfrm>
            <a:off x="1322394" y="9499595"/>
            <a:ext cx="18352801" cy="1938992"/>
          </a:xfrm>
          <a:prstGeom prst="rect">
            <a:avLst/>
          </a:prstGeom>
        </p:spPr>
        <p:txBody>
          <a:bodyPr wrap="square">
            <a:spAutoFit/>
          </a:bodyPr>
          <a:lstStyle/>
          <a:p>
            <a:pPr algn="l"/>
            <a:r>
              <a:rPr lang="zh-CN" altLang="en-US" sz="4000" dirty="0">
                <a:solidFill>
                  <a:schemeClr val="bg1"/>
                </a:solidFill>
              </a:rPr>
              <a:t>ERROR 1690 (22003): BIGINT UNSIGNED value is out of range in '(`imooc_mysql_interview`.`int_test_2`.`col_1` - `imooc_mysql_interview`.`int_test_2`.`col_2`)'</a:t>
            </a:r>
          </a:p>
        </p:txBody>
      </p:sp>
    </p:spTree>
    <p:extLst>
      <p:ext uri="{BB962C8B-B14F-4D97-AF65-F5344CB8AC3E}">
        <p14:creationId xmlns:p14="http://schemas.microsoft.com/office/powerpoint/2010/main" val="213236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该用什么类型存手机号</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44CD182-3F7E-9642-B5C5-DC5BFECF4609}"/>
              </a:ext>
            </a:extLst>
          </p:cNvPr>
          <p:cNvSpPr/>
          <p:nvPr/>
        </p:nvSpPr>
        <p:spPr>
          <a:xfrm>
            <a:off x="1322394" y="3045768"/>
            <a:ext cx="13119297" cy="923330"/>
          </a:xfrm>
          <a:prstGeom prst="rect">
            <a:avLst/>
          </a:prstGeom>
        </p:spPr>
        <p:txBody>
          <a:bodyPr wrap="none">
            <a:spAutoFit/>
          </a:bodyPr>
          <a:lstStyle/>
          <a:p>
            <a:pPr algn="just"/>
            <a:r>
              <a:rPr lang="zh-CN" altLang="en-US" sz="5400" dirty="0">
                <a:solidFill>
                  <a:srgbClr val="222222"/>
                </a:solidFill>
                <a:latin typeface="宋体" panose="02010600030101010101" pitchFamily="2" charset="-122"/>
                <a:ea typeface="宋体" panose="02010600030101010101" pitchFamily="2" charset="-122"/>
              </a:rPr>
              <a:t>使用</a:t>
            </a:r>
            <a:r>
              <a:rPr lang="en-US" altLang="zh-CN" sz="5400" dirty="0">
                <a:solidFill>
                  <a:srgbClr val="222222"/>
                </a:solidFill>
                <a:latin typeface="system-ui"/>
              </a:rPr>
              <a:t>varchar(20)</a:t>
            </a:r>
            <a:r>
              <a:rPr lang="zh-CN" altLang="en-US" sz="5400" dirty="0">
                <a:solidFill>
                  <a:srgbClr val="222222"/>
                </a:solidFill>
                <a:latin typeface="宋体" panose="02010600030101010101" pitchFamily="2" charset="-122"/>
                <a:ea typeface="宋体" panose="02010600030101010101" pitchFamily="2" charset="-122"/>
              </a:rPr>
              <a:t>存储手机号，不要使用整数</a:t>
            </a:r>
            <a:endParaRPr lang="zh-CN" altLang="en-US" sz="5400" dirty="0">
              <a:solidFill>
                <a:srgbClr val="222222"/>
              </a:solidFill>
              <a:latin typeface="system-ui"/>
            </a:endParaRPr>
          </a:p>
        </p:txBody>
      </p:sp>
      <p:sp>
        <p:nvSpPr>
          <p:cNvPr id="3" name="矩形 2">
            <a:extLst>
              <a:ext uri="{FF2B5EF4-FFF2-40B4-BE49-F238E27FC236}">
                <a16:creationId xmlns:a16="http://schemas.microsoft.com/office/drawing/2014/main" id="{2A9E7F56-D890-9F46-A97C-7582BC108428}"/>
              </a:ext>
            </a:extLst>
          </p:cNvPr>
          <p:cNvSpPr/>
          <p:nvPr/>
        </p:nvSpPr>
        <p:spPr>
          <a:xfrm>
            <a:off x="1474792" y="5766415"/>
            <a:ext cx="14042627"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1</a:t>
            </a:r>
            <a:r>
              <a:rPr lang="zh-CN" altLang="en-US" sz="5400" dirty="0">
                <a:solidFill>
                  <a:schemeClr val="bg1"/>
                </a:solidFill>
                <a:latin typeface="宋体" panose="02010600030101010101" pitchFamily="2" charset="-122"/>
                <a:ea typeface="宋体" panose="02010600030101010101" pitchFamily="2" charset="-122"/>
              </a:rPr>
              <a:t>、牵扯到国家代号，可能出现字符，例如</a:t>
            </a:r>
            <a:r>
              <a:rPr lang="en-US" altLang="zh-CN" sz="5400" dirty="0">
                <a:solidFill>
                  <a:schemeClr val="bg1"/>
                </a:solidFill>
                <a:latin typeface="system-ui"/>
              </a:rPr>
              <a:t>+86</a:t>
            </a:r>
            <a:endParaRPr lang="zh-CN" altLang="en-US" sz="5400" dirty="0">
              <a:solidFill>
                <a:schemeClr val="bg1"/>
              </a:solidFill>
            </a:endParaRPr>
          </a:p>
        </p:txBody>
      </p:sp>
      <p:sp>
        <p:nvSpPr>
          <p:cNvPr id="12" name="矩形 11">
            <a:extLst>
              <a:ext uri="{FF2B5EF4-FFF2-40B4-BE49-F238E27FC236}">
                <a16:creationId xmlns:a16="http://schemas.microsoft.com/office/drawing/2014/main" id="{459075E3-E53C-F945-B15F-29338403F818}"/>
              </a:ext>
            </a:extLst>
          </p:cNvPr>
          <p:cNvSpPr/>
          <p:nvPr/>
        </p:nvSpPr>
        <p:spPr>
          <a:xfrm>
            <a:off x="1305675" y="9650286"/>
            <a:ext cx="13603404" cy="923330"/>
          </a:xfrm>
          <a:prstGeom prst="rect">
            <a:avLst/>
          </a:prstGeom>
        </p:spPr>
        <p:txBody>
          <a:bodyPr wrap="none">
            <a:spAutoFit/>
          </a:bodyPr>
          <a:lstStyle/>
          <a:p>
            <a:r>
              <a:rPr lang="en-US" altLang="zh-CN" sz="5400" dirty="0">
                <a:solidFill>
                  <a:schemeClr val="bg1"/>
                </a:solidFill>
              </a:rPr>
              <a:t>3</a:t>
            </a:r>
            <a:r>
              <a:rPr lang="zh-CN" altLang="en-US" sz="5400" dirty="0">
                <a:solidFill>
                  <a:schemeClr val="bg1"/>
                </a:solidFill>
              </a:rPr>
              <a:t>、</a:t>
            </a:r>
            <a:r>
              <a:rPr lang="en-US" altLang="zh-CN" sz="5400" dirty="0">
                <a:solidFill>
                  <a:schemeClr val="bg1"/>
                </a:solidFill>
              </a:rPr>
              <a:t>varchar</a:t>
            </a:r>
            <a:r>
              <a:rPr lang="zh-CN" altLang="en-US" sz="5400" dirty="0">
                <a:solidFill>
                  <a:schemeClr val="bg1"/>
                </a:solidFill>
              </a:rPr>
              <a:t>可以模糊查询，例如</a:t>
            </a:r>
            <a:r>
              <a:rPr lang="en-US" altLang="zh-CN" sz="5400" dirty="0">
                <a:solidFill>
                  <a:schemeClr val="bg1"/>
                </a:solidFill>
              </a:rPr>
              <a:t>like ‘138%’</a:t>
            </a:r>
            <a:endParaRPr lang="zh-CN" altLang="en-US" sz="11500" dirty="0">
              <a:solidFill>
                <a:schemeClr val="bg1"/>
              </a:solidFill>
            </a:endParaRPr>
          </a:p>
        </p:txBody>
      </p:sp>
      <p:sp>
        <p:nvSpPr>
          <p:cNvPr id="13" name="矩形 12">
            <a:extLst>
              <a:ext uri="{FF2B5EF4-FFF2-40B4-BE49-F238E27FC236}">
                <a16:creationId xmlns:a16="http://schemas.microsoft.com/office/drawing/2014/main" id="{0F96CB15-CDBD-5C46-A303-1A9B1D2F2F95}"/>
              </a:ext>
            </a:extLst>
          </p:cNvPr>
          <p:cNvSpPr/>
          <p:nvPr/>
        </p:nvSpPr>
        <p:spPr>
          <a:xfrm>
            <a:off x="1474792" y="7563732"/>
            <a:ext cx="9533379"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2</a:t>
            </a:r>
            <a:r>
              <a:rPr lang="zh-CN" altLang="en-US" sz="5400" dirty="0">
                <a:solidFill>
                  <a:schemeClr val="bg1"/>
                </a:solidFill>
                <a:latin typeface="宋体" panose="02010600030101010101" pitchFamily="2" charset="-122"/>
                <a:ea typeface="宋体" panose="02010600030101010101" pitchFamily="2" charset="-122"/>
              </a:rPr>
              <a:t>、</a:t>
            </a:r>
            <a:r>
              <a:rPr lang="zh-CN" altLang="en-US" sz="5400" dirty="0">
                <a:solidFill>
                  <a:schemeClr val="bg1"/>
                </a:solidFill>
              </a:rPr>
              <a:t>手机号不会用来做数学运算</a:t>
            </a:r>
          </a:p>
        </p:txBody>
      </p:sp>
    </p:spTree>
    <p:extLst>
      <p:ext uri="{BB962C8B-B14F-4D97-AF65-F5344CB8AC3E}">
        <p14:creationId xmlns:p14="http://schemas.microsoft.com/office/powerpoint/2010/main" val="1472063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13129"/>
            <a:ext cx="12901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0" name="图片 9">
            <a:extLst>
              <a:ext uri="{FF2B5EF4-FFF2-40B4-BE49-F238E27FC236}">
                <a16:creationId xmlns:a16="http://schemas.microsoft.com/office/drawing/2014/main" id="{8ED87B90-36BD-7143-A52F-91BF10CAB0EB}"/>
              </a:ext>
            </a:extLst>
          </p:cNvPr>
          <p:cNvPicPr>
            <a:picLocks noChangeAspect="1"/>
          </p:cNvPicPr>
          <p:nvPr/>
        </p:nvPicPr>
        <p:blipFill>
          <a:blip r:embed="rId2"/>
          <a:stretch>
            <a:fillRect/>
          </a:stretch>
        </p:blipFill>
        <p:spPr>
          <a:xfrm>
            <a:off x="1525478" y="3228874"/>
            <a:ext cx="12698522" cy="4927785"/>
          </a:xfrm>
          <a:prstGeom prst="rect">
            <a:avLst/>
          </a:prstGeom>
        </p:spPr>
      </p:pic>
      <p:pic>
        <p:nvPicPr>
          <p:cNvPr id="11" name="图片 10">
            <a:extLst>
              <a:ext uri="{FF2B5EF4-FFF2-40B4-BE49-F238E27FC236}">
                <a16:creationId xmlns:a16="http://schemas.microsoft.com/office/drawing/2014/main" id="{6C149FB6-0629-D845-A680-2609607E9423}"/>
              </a:ext>
            </a:extLst>
          </p:cNvPr>
          <p:cNvPicPr>
            <a:picLocks noChangeAspect="1"/>
          </p:cNvPicPr>
          <p:nvPr/>
        </p:nvPicPr>
        <p:blipFill>
          <a:blip r:embed="rId3"/>
          <a:stretch>
            <a:fillRect/>
          </a:stretch>
        </p:blipFill>
        <p:spPr>
          <a:xfrm>
            <a:off x="1525478" y="9829691"/>
            <a:ext cx="11580922" cy="1841070"/>
          </a:xfrm>
          <a:prstGeom prst="rect">
            <a:avLst/>
          </a:prstGeom>
        </p:spPr>
      </p:pic>
      <p:sp>
        <p:nvSpPr>
          <p:cNvPr id="2" name="矩形 1">
            <a:extLst>
              <a:ext uri="{FF2B5EF4-FFF2-40B4-BE49-F238E27FC236}">
                <a16:creationId xmlns:a16="http://schemas.microsoft.com/office/drawing/2014/main" id="{1DB88A23-8410-B74B-936B-C8AB90D80A1A}"/>
              </a:ext>
            </a:extLst>
          </p:cNvPr>
          <p:cNvSpPr/>
          <p:nvPr/>
        </p:nvSpPr>
        <p:spPr>
          <a:xfrm>
            <a:off x="1322394" y="1998351"/>
            <a:ext cx="11014554" cy="707886"/>
          </a:xfrm>
          <a:prstGeom prst="rect">
            <a:avLst/>
          </a:prstGeom>
        </p:spPr>
        <p:txBody>
          <a:bodyPr wrap="none">
            <a:spAutoFit/>
          </a:bodyPr>
          <a:lstStyle/>
          <a:p>
            <a:r>
              <a:rPr lang="zh-CN" altLang="en-US" sz="4000" dirty="0">
                <a:solidFill>
                  <a:srgbClr val="222222"/>
                </a:solidFill>
                <a:latin typeface="system-ui"/>
              </a:rPr>
              <a:t>数据库字段允许空值</a:t>
            </a:r>
            <a:r>
              <a:rPr lang="en-US" altLang="zh-CN" sz="4000" dirty="0">
                <a:solidFill>
                  <a:srgbClr val="222222"/>
                </a:solidFill>
                <a:latin typeface="system-ui"/>
              </a:rPr>
              <a:t>(null)</a:t>
            </a:r>
            <a:r>
              <a:rPr lang="zh-CN" altLang="en-US" sz="4000" dirty="0">
                <a:solidFill>
                  <a:srgbClr val="222222"/>
                </a:solidFill>
                <a:latin typeface="system-ui"/>
              </a:rPr>
              <a:t>的字段，你遇到过吗？</a:t>
            </a:r>
            <a:endParaRPr lang="zh-CN" altLang="en-US" sz="4000" dirty="0"/>
          </a:p>
        </p:txBody>
      </p:sp>
    </p:spTree>
    <p:extLst>
      <p:ext uri="{BB962C8B-B14F-4D97-AF65-F5344CB8AC3E}">
        <p14:creationId xmlns:p14="http://schemas.microsoft.com/office/powerpoint/2010/main" val="16857986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38A6EE0B-5042-0C46-9BB0-5459269EBD78}"/>
              </a:ext>
            </a:extLst>
          </p:cNvPr>
          <p:cNvPicPr>
            <a:picLocks noChangeAspect="1"/>
          </p:cNvPicPr>
          <p:nvPr/>
        </p:nvPicPr>
        <p:blipFill>
          <a:blip r:embed="rId2"/>
          <a:stretch>
            <a:fillRect/>
          </a:stretch>
        </p:blipFill>
        <p:spPr>
          <a:xfrm>
            <a:off x="1071303" y="2222500"/>
            <a:ext cx="11250606" cy="6397404"/>
          </a:xfrm>
          <a:prstGeom prst="rect">
            <a:avLst/>
          </a:prstGeom>
        </p:spPr>
      </p:pic>
      <p:sp>
        <p:nvSpPr>
          <p:cNvPr id="4" name="文本框 3">
            <a:extLst>
              <a:ext uri="{FF2B5EF4-FFF2-40B4-BE49-F238E27FC236}">
                <a16:creationId xmlns:a16="http://schemas.microsoft.com/office/drawing/2014/main" id="{9094DCDD-7969-074F-B5D0-21D2BDAE4E36}"/>
              </a:ext>
            </a:extLst>
          </p:cNvPr>
          <p:cNvSpPr txBox="1"/>
          <p:nvPr/>
        </p:nvSpPr>
        <p:spPr>
          <a:xfrm>
            <a:off x="13453611" y="3695700"/>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sp>
        <p:nvSpPr>
          <p:cNvPr id="5" name="文本框 4">
            <a:extLst>
              <a:ext uri="{FF2B5EF4-FFF2-40B4-BE49-F238E27FC236}">
                <a16:creationId xmlns:a16="http://schemas.microsoft.com/office/drawing/2014/main" id="{9634EFFF-789A-BC40-AE1F-52DD9C30033F}"/>
              </a:ext>
            </a:extLst>
          </p:cNvPr>
          <p:cNvSpPr txBox="1"/>
          <p:nvPr/>
        </p:nvSpPr>
        <p:spPr>
          <a:xfrm>
            <a:off x="14012411" y="1755705"/>
            <a:ext cx="6553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下面</a:t>
            </a:r>
            <a:r>
              <a:rPr kumimoji="0" lang="en-US" altLang="zh-CN" sz="5400" b="0" i="0" u="none" strike="noStrike" cap="none" spc="0" normalizeH="0" baseline="0" dirty="0" err="1">
                <a:ln>
                  <a:noFill/>
                </a:ln>
                <a:solidFill>
                  <a:schemeClr val="bg1"/>
                </a:solidFill>
                <a:effectLst/>
                <a:uFillTx/>
                <a:latin typeface="+mn-lt"/>
                <a:ea typeface="+mn-ea"/>
                <a:cs typeface="+mn-cs"/>
                <a:sym typeface="Helvetica Neue"/>
              </a:rPr>
              <a:t>sql</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会返回什么？</a:t>
            </a:r>
          </a:p>
        </p:txBody>
      </p:sp>
      <p:sp>
        <p:nvSpPr>
          <p:cNvPr id="6" name="文本框 5">
            <a:extLst>
              <a:ext uri="{FF2B5EF4-FFF2-40B4-BE49-F238E27FC236}">
                <a16:creationId xmlns:a16="http://schemas.microsoft.com/office/drawing/2014/main" id="{3F8C6E18-DA7C-ED4B-946D-A8630A66BB21}"/>
              </a:ext>
            </a:extLst>
          </p:cNvPr>
          <p:cNvSpPr txBox="1"/>
          <p:nvPr/>
        </p:nvSpPr>
        <p:spPr>
          <a:xfrm>
            <a:off x="12718960" y="5756951"/>
            <a:ext cx="101678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insert into user(name) values('</a:t>
            </a:r>
            <a:r>
              <a:rPr lang="en-US" altLang="zh-CN" sz="4400" dirty="0" err="1">
                <a:solidFill>
                  <a:schemeClr val="bg1"/>
                </a:solidFill>
              </a:rPr>
              <a:t>wangwu</a:t>
            </a:r>
            <a:r>
              <a:rPr lang="en-US" altLang="zh-CN" sz="4400" dirty="0">
                <a:solidFill>
                  <a:schemeClr val="bg1"/>
                </a:solidFill>
              </a:rPr>
              <a:t>');</a:t>
            </a:r>
            <a:endParaRPr kumimoji="0" lang="zh-CN" altLang="en-US" sz="4400" b="0" u="none" strike="noStrike" cap="none" spc="0" normalizeH="0" baseline="0" dirty="0">
              <a:ln>
                <a:noFill/>
              </a:ln>
              <a:solidFill>
                <a:schemeClr val="bg1"/>
              </a:solidFill>
              <a:effectLst/>
              <a:uFillTx/>
              <a:sym typeface="Helvetica Neue"/>
            </a:endParaRPr>
          </a:p>
        </p:txBody>
      </p:sp>
      <p:sp>
        <p:nvSpPr>
          <p:cNvPr id="15" name="文本框 14">
            <a:extLst>
              <a:ext uri="{FF2B5EF4-FFF2-40B4-BE49-F238E27FC236}">
                <a16:creationId xmlns:a16="http://schemas.microsoft.com/office/drawing/2014/main" id="{FD9CFBDA-1B1C-9740-A003-900152739604}"/>
              </a:ext>
            </a:extLst>
          </p:cNvPr>
          <p:cNvSpPr txBox="1"/>
          <p:nvPr/>
        </p:nvSpPr>
        <p:spPr>
          <a:xfrm>
            <a:off x="13453610" y="7756647"/>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0ED71541-59B6-B041-A001-1FE137A702CA}"/>
              </a:ext>
            </a:extLst>
          </p:cNvPr>
          <p:cNvPicPr>
            <a:picLocks noChangeAspect="1"/>
          </p:cNvPicPr>
          <p:nvPr/>
        </p:nvPicPr>
        <p:blipFill>
          <a:blip r:embed="rId3"/>
          <a:stretch>
            <a:fillRect/>
          </a:stretch>
        </p:blipFill>
        <p:spPr>
          <a:xfrm>
            <a:off x="14094305" y="9249674"/>
            <a:ext cx="6471182" cy="3630175"/>
          </a:xfrm>
          <a:prstGeom prst="rect">
            <a:avLst/>
          </a:prstGeom>
        </p:spPr>
      </p:pic>
    </p:spTree>
    <p:extLst>
      <p:ext uri="{BB962C8B-B14F-4D97-AF65-F5344CB8AC3E}">
        <p14:creationId xmlns:p14="http://schemas.microsoft.com/office/powerpoint/2010/main" val="33363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44FA23A6-61A4-FE40-A343-7C7D9589421A}"/>
              </a:ext>
            </a:extLst>
          </p:cNvPr>
          <p:cNvSpPr txBox="1"/>
          <p:nvPr/>
        </p:nvSpPr>
        <p:spPr>
          <a:xfrm>
            <a:off x="-764770" y="1849049"/>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1:</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不等号会导致全表扫描</a:t>
            </a:r>
          </a:p>
        </p:txBody>
      </p:sp>
      <p:sp>
        <p:nvSpPr>
          <p:cNvPr id="11" name="文本框 10">
            <a:extLst>
              <a:ext uri="{FF2B5EF4-FFF2-40B4-BE49-F238E27FC236}">
                <a16:creationId xmlns:a16="http://schemas.microsoft.com/office/drawing/2014/main" id="{7A7ED491-D59F-5643-A053-43F4A9CB5198}"/>
              </a:ext>
            </a:extLst>
          </p:cNvPr>
          <p:cNvSpPr txBox="1"/>
          <p:nvPr/>
        </p:nvSpPr>
        <p:spPr>
          <a:xfrm>
            <a:off x="1071303" y="3090063"/>
            <a:ext cx="107801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 explain 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3" name="图片 2">
            <a:extLst>
              <a:ext uri="{FF2B5EF4-FFF2-40B4-BE49-F238E27FC236}">
                <a16:creationId xmlns:a16="http://schemas.microsoft.com/office/drawing/2014/main" id="{FD15E771-E878-AA4D-B69A-C5F1192EA743}"/>
              </a:ext>
            </a:extLst>
          </p:cNvPr>
          <p:cNvPicPr>
            <a:picLocks noChangeAspect="1"/>
          </p:cNvPicPr>
          <p:nvPr/>
        </p:nvPicPr>
        <p:blipFill>
          <a:blip r:embed="rId2"/>
          <a:stretch>
            <a:fillRect/>
          </a:stretch>
        </p:blipFill>
        <p:spPr>
          <a:xfrm>
            <a:off x="1257583" y="4495800"/>
            <a:ext cx="21187830" cy="1651000"/>
          </a:xfrm>
          <a:prstGeom prst="rect">
            <a:avLst/>
          </a:prstGeom>
        </p:spPr>
      </p:pic>
      <p:sp>
        <p:nvSpPr>
          <p:cNvPr id="13" name="文本框 12">
            <a:extLst>
              <a:ext uri="{FF2B5EF4-FFF2-40B4-BE49-F238E27FC236}">
                <a16:creationId xmlns:a16="http://schemas.microsoft.com/office/drawing/2014/main" id="{A7FAC810-F485-9C4B-A693-C8B581EA5614}"/>
              </a:ext>
            </a:extLst>
          </p:cNvPr>
          <p:cNvSpPr txBox="1"/>
          <p:nvPr/>
        </p:nvSpPr>
        <p:spPr>
          <a:xfrm>
            <a:off x="1257583" y="6716962"/>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lang="en-US" altLang="zh-CN" sz="5400" dirty="0">
                <a:solidFill>
                  <a:schemeClr val="bg1"/>
                </a:solidFill>
              </a:rPr>
              <a:t>2</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查询会出意料之外的结果</a:t>
            </a:r>
          </a:p>
        </p:txBody>
      </p:sp>
      <p:sp>
        <p:nvSpPr>
          <p:cNvPr id="4" name="矩形 3">
            <a:extLst>
              <a:ext uri="{FF2B5EF4-FFF2-40B4-BE49-F238E27FC236}">
                <a16:creationId xmlns:a16="http://schemas.microsoft.com/office/drawing/2014/main" id="{F2B27F9D-7CF0-9E45-AA5E-594FCB6850B6}"/>
              </a:ext>
            </a:extLst>
          </p:cNvPr>
          <p:cNvSpPr/>
          <p:nvPr/>
        </p:nvSpPr>
        <p:spPr>
          <a:xfrm>
            <a:off x="1257583" y="7892873"/>
            <a:ext cx="13140137" cy="923330"/>
          </a:xfrm>
          <a:prstGeom prst="rect">
            <a:avLst/>
          </a:prstGeom>
        </p:spPr>
        <p:txBody>
          <a:bodyPr wrap="none">
            <a:spAutoFit/>
          </a:bodyPr>
          <a:lstStyle/>
          <a:p>
            <a:r>
              <a:rPr lang="zh-CN" altLang="en-US" sz="5400" dirty="0">
                <a:solidFill>
                  <a:schemeClr val="bg1"/>
                </a:solidFill>
              </a:rPr>
              <a:t>select * from user where id!=1 or id is null;</a:t>
            </a:r>
          </a:p>
        </p:txBody>
      </p:sp>
      <p:sp>
        <p:nvSpPr>
          <p:cNvPr id="5" name="文本框 4">
            <a:extLst>
              <a:ext uri="{FF2B5EF4-FFF2-40B4-BE49-F238E27FC236}">
                <a16:creationId xmlns:a16="http://schemas.microsoft.com/office/drawing/2014/main" id="{57EC177B-7C45-3243-B753-7F09EFC94B82}"/>
              </a:ext>
            </a:extLst>
          </p:cNvPr>
          <p:cNvSpPr txBox="1"/>
          <p:nvPr/>
        </p:nvSpPr>
        <p:spPr>
          <a:xfrm>
            <a:off x="1322394" y="9617325"/>
            <a:ext cx="85664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chemeClr val="bg1"/>
                </a:solidFill>
                <a:effectLst/>
                <a:uFillTx/>
                <a:latin typeface="+mn-lt"/>
                <a:ea typeface="+mn-ea"/>
                <a:cs typeface="+mn-cs"/>
                <a:sym typeface="Helvetica Neue"/>
              </a:rPr>
              <a:t>同样的问题，这个查询会导致扫表</a:t>
            </a:r>
          </a:p>
        </p:txBody>
      </p:sp>
    </p:spTree>
    <p:extLst>
      <p:ext uri="{BB962C8B-B14F-4D97-AF65-F5344CB8AC3E}">
        <p14:creationId xmlns:p14="http://schemas.microsoft.com/office/powerpoint/2010/main" val="42449053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83E48063-902B-9446-A1C0-41FBF4FFDB9B}"/>
              </a:ext>
            </a:extLst>
          </p:cNvPr>
          <p:cNvSpPr/>
          <p:nvPr/>
        </p:nvSpPr>
        <p:spPr>
          <a:xfrm>
            <a:off x="1322394" y="2207568"/>
            <a:ext cx="10158550" cy="769441"/>
          </a:xfrm>
          <a:prstGeom prst="rect">
            <a:avLst/>
          </a:prstGeom>
        </p:spPr>
        <p:txBody>
          <a:bodyPr wrap="none">
            <a:spAutoFit/>
          </a:bodyPr>
          <a:lstStyle/>
          <a:p>
            <a:r>
              <a:rPr lang="zh-CN" altLang="en-US" sz="4400" dirty="0">
                <a:solidFill>
                  <a:schemeClr val="bg1"/>
                </a:solidFill>
              </a:rPr>
              <a:t>EXPLAIN select * from user where id=1;</a:t>
            </a:r>
          </a:p>
        </p:txBody>
      </p:sp>
      <p:pic>
        <p:nvPicPr>
          <p:cNvPr id="3" name="图片 2">
            <a:extLst>
              <a:ext uri="{FF2B5EF4-FFF2-40B4-BE49-F238E27FC236}">
                <a16:creationId xmlns:a16="http://schemas.microsoft.com/office/drawing/2014/main" id="{2E004C3F-E61D-5C40-AD84-00E1A720CB2F}"/>
              </a:ext>
            </a:extLst>
          </p:cNvPr>
          <p:cNvPicPr>
            <a:picLocks noChangeAspect="1"/>
          </p:cNvPicPr>
          <p:nvPr/>
        </p:nvPicPr>
        <p:blipFill>
          <a:blip r:embed="rId2"/>
          <a:stretch>
            <a:fillRect/>
          </a:stretch>
        </p:blipFill>
        <p:spPr>
          <a:xfrm>
            <a:off x="1322393" y="3028950"/>
            <a:ext cx="20508977" cy="1822450"/>
          </a:xfrm>
          <a:prstGeom prst="rect">
            <a:avLst/>
          </a:prstGeom>
        </p:spPr>
      </p:pic>
      <p:sp>
        <p:nvSpPr>
          <p:cNvPr id="4" name="文本框 3">
            <a:extLst>
              <a:ext uri="{FF2B5EF4-FFF2-40B4-BE49-F238E27FC236}">
                <a16:creationId xmlns:a16="http://schemas.microsoft.com/office/drawing/2014/main" id="{BFB7AEDC-94D2-CA48-A8F9-C7A1FB61FD60}"/>
              </a:ext>
            </a:extLst>
          </p:cNvPr>
          <p:cNvSpPr txBox="1"/>
          <p:nvPr/>
        </p:nvSpPr>
        <p:spPr>
          <a:xfrm>
            <a:off x="1322393" y="5522932"/>
            <a:ext cx="1102385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EXPLAIN select * from user where id is null;</a:t>
            </a:r>
            <a:endParaRPr kumimoji="0" lang="zh-CN" altLang="en-US" sz="4400" b="0" i="0" u="none" strike="noStrike" cap="none" spc="0" normalizeH="0" baseline="0" dirty="0">
              <a:ln>
                <a:noFill/>
              </a:ln>
              <a:solidFill>
                <a:schemeClr val="bg1"/>
              </a:solidFill>
              <a:effectLst/>
              <a:uFillTx/>
              <a:sym typeface="Helvetica Neue"/>
            </a:endParaRPr>
          </a:p>
        </p:txBody>
      </p:sp>
      <p:pic>
        <p:nvPicPr>
          <p:cNvPr id="5" name="图片 4">
            <a:extLst>
              <a:ext uri="{FF2B5EF4-FFF2-40B4-BE49-F238E27FC236}">
                <a16:creationId xmlns:a16="http://schemas.microsoft.com/office/drawing/2014/main" id="{8CB50A15-EDB4-9B45-BCDE-8463A53B4802}"/>
              </a:ext>
            </a:extLst>
          </p:cNvPr>
          <p:cNvPicPr>
            <a:picLocks noChangeAspect="1"/>
          </p:cNvPicPr>
          <p:nvPr/>
        </p:nvPicPr>
        <p:blipFill>
          <a:blip r:embed="rId3"/>
          <a:stretch>
            <a:fillRect/>
          </a:stretch>
        </p:blipFill>
        <p:spPr>
          <a:xfrm>
            <a:off x="1537703" y="6665148"/>
            <a:ext cx="19886481" cy="1599779"/>
          </a:xfrm>
          <a:prstGeom prst="rect">
            <a:avLst/>
          </a:prstGeom>
        </p:spPr>
      </p:pic>
      <p:sp>
        <p:nvSpPr>
          <p:cNvPr id="6" name="文本框 5">
            <a:extLst>
              <a:ext uri="{FF2B5EF4-FFF2-40B4-BE49-F238E27FC236}">
                <a16:creationId xmlns:a16="http://schemas.microsoft.com/office/drawing/2014/main" id="{437D39EE-DB66-8240-B6B0-864A73E11DA1}"/>
              </a:ext>
            </a:extLst>
          </p:cNvPr>
          <p:cNvSpPr txBox="1"/>
          <p:nvPr/>
        </p:nvSpPr>
        <p:spPr>
          <a:xfrm>
            <a:off x="1322393" y="8935675"/>
            <a:ext cx="1296188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zh-CN" sz="4400" dirty="0">
                <a:solidFill>
                  <a:schemeClr val="bg1"/>
                </a:solidFill>
              </a:rPr>
              <a:t>EXPLAIN select * from user where id is null or id=1;</a:t>
            </a:r>
            <a:endParaRPr kumimoji="0" lang="zh-CN" altLang="en-US" sz="44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2190E8BB-A636-FE4E-B757-15AB73C061C5}"/>
              </a:ext>
            </a:extLst>
          </p:cNvPr>
          <p:cNvPicPr>
            <a:picLocks noChangeAspect="1"/>
          </p:cNvPicPr>
          <p:nvPr/>
        </p:nvPicPr>
        <p:blipFill>
          <a:blip r:embed="rId4"/>
          <a:stretch>
            <a:fillRect/>
          </a:stretch>
        </p:blipFill>
        <p:spPr>
          <a:xfrm>
            <a:off x="1322393" y="10386124"/>
            <a:ext cx="20553909" cy="1450276"/>
          </a:xfrm>
          <a:prstGeom prst="rect">
            <a:avLst/>
          </a:prstGeom>
        </p:spPr>
      </p:pic>
    </p:spTree>
    <p:extLst>
      <p:ext uri="{BB962C8B-B14F-4D97-AF65-F5344CB8AC3E}">
        <p14:creationId xmlns:p14="http://schemas.microsoft.com/office/powerpoint/2010/main" val="13012256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62" name="这里可以放小标题字小标题字"/>
          <p:cNvSpPr txBox="1"/>
          <p:nvPr/>
        </p:nvSpPr>
        <p:spPr>
          <a:xfrm>
            <a:off x="7940029" y="4445734"/>
            <a:ext cx="10966347"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en-US" altLang="zh-CN" sz="9600" dirty="0">
                <a:solidFill>
                  <a:schemeClr val="tx1"/>
                </a:solidFill>
              </a:rPr>
              <a:t>MySQL</a:t>
            </a:r>
            <a:r>
              <a:rPr lang="zh-CN" altLang="en-US" sz="9600" dirty="0">
                <a:solidFill>
                  <a:schemeClr val="tx1"/>
                </a:solidFill>
              </a:rPr>
              <a:t>版本 </a:t>
            </a:r>
            <a:r>
              <a:rPr lang="en-US" altLang="zh-CN" sz="9600" dirty="0">
                <a:solidFill>
                  <a:schemeClr val="tx1"/>
                </a:solidFill>
              </a:rPr>
              <a:t>5.7.2</a:t>
            </a:r>
            <a:endParaRPr lang="zh-CN" altLang="en-US" sz="23900" dirty="0">
              <a:solidFill>
                <a:schemeClr val="tx1"/>
              </a:solidFill>
            </a:endParaRP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solidFill>
                  <a:schemeClr val="tx1"/>
                </a:solidFill>
              </a:rPr>
              <a:t>声明</a:t>
            </a:r>
            <a:endParaRPr dirty="0">
              <a:solidFill>
                <a:schemeClr val="tx1"/>
              </a:solidFill>
            </a:endParaRPr>
          </a:p>
        </p:txBody>
      </p:sp>
      <p:sp>
        <p:nvSpPr>
          <p:cNvPr id="5" name="文本框 4">
            <a:extLst>
              <a:ext uri="{FF2B5EF4-FFF2-40B4-BE49-F238E27FC236}">
                <a16:creationId xmlns:a16="http://schemas.microsoft.com/office/drawing/2014/main" id="{0EA10F4D-7116-7649-8720-06C84A68F3B7}"/>
              </a:ext>
            </a:extLst>
          </p:cNvPr>
          <p:cNvSpPr txBox="1"/>
          <p:nvPr/>
        </p:nvSpPr>
        <p:spPr>
          <a:xfrm>
            <a:off x="8776403" y="7138708"/>
            <a:ext cx="57644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zh-CN" altLang="en-US" sz="7200" dirty="0">
                <a:solidFill>
                  <a:schemeClr val="tx1"/>
                </a:solidFill>
              </a:rPr>
              <a:t>引擎：</a:t>
            </a:r>
            <a:r>
              <a:rPr lang="en-US" altLang="zh-CN" sz="7200" dirty="0" err="1">
                <a:solidFill>
                  <a:schemeClr val="tx1"/>
                </a:solidFill>
              </a:rPr>
              <a:t>Innodb</a:t>
            </a:r>
            <a:endParaRPr kumimoji="0" lang="zh-CN" altLang="en-US" sz="7200" b="0" i="0" u="none" strike="noStrike" cap="none" spc="0" normalizeH="0" baseline="0" dirty="0">
              <a:ln>
                <a:noFill/>
              </a:ln>
              <a:solidFill>
                <a:schemeClr val="tx1"/>
              </a:solidFill>
              <a:effectLst/>
              <a:uFillTx/>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57522B55-50AA-3D43-8798-B1F644646DAC}"/>
              </a:ext>
            </a:extLst>
          </p:cNvPr>
          <p:cNvSpPr/>
          <p:nvPr/>
        </p:nvSpPr>
        <p:spPr>
          <a:xfrm>
            <a:off x="1884284" y="2055168"/>
            <a:ext cx="12644516" cy="2847032"/>
          </a:xfrm>
          <a:prstGeom prst="rect">
            <a:avLst/>
          </a:prstGeom>
        </p:spPr>
        <p:txBody>
          <a:bodyPr wrap="square">
            <a:spAutoFit/>
          </a:bodyPr>
          <a:lstStyle/>
          <a:p>
            <a:pPr algn="l"/>
            <a:r>
              <a:rPr lang="zh-CN" altLang="en-US" sz="4400" dirty="0">
                <a:solidFill>
                  <a:schemeClr val="bg1"/>
                </a:solidFill>
              </a:rPr>
              <a:t>EXPLAIN </a:t>
            </a:r>
            <a:endParaRPr lang="en-US" altLang="zh-CN" sz="4400" dirty="0">
              <a:solidFill>
                <a:schemeClr val="bg1"/>
              </a:solidFill>
            </a:endParaRPr>
          </a:p>
          <a:p>
            <a:pPr algn="l"/>
            <a:r>
              <a:rPr lang="zh-CN" altLang="en-US" sz="4400" dirty="0">
                <a:solidFill>
                  <a:schemeClr val="bg1"/>
                </a:solidFill>
              </a:rPr>
              <a:t>select * from user where id is null </a:t>
            </a:r>
            <a:endParaRPr lang="en-US" altLang="zh-CN" sz="4400" dirty="0">
              <a:solidFill>
                <a:schemeClr val="bg1"/>
              </a:solidFill>
            </a:endParaRPr>
          </a:p>
          <a:p>
            <a:pPr algn="l"/>
            <a:r>
              <a:rPr lang="zh-CN" altLang="en-US" sz="4400" dirty="0">
                <a:solidFill>
                  <a:schemeClr val="bg1"/>
                </a:solidFill>
              </a:rPr>
              <a:t>UNION </a:t>
            </a:r>
            <a:endParaRPr lang="en-US" altLang="zh-CN" sz="4400" dirty="0">
              <a:solidFill>
                <a:schemeClr val="bg1"/>
              </a:solidFill>
            </a:endParaRPr>
          </a:p>
          <a:p>
            <a:pPr algn="l"/>
            <a:r>
              <a:rPr lang="zh-CN" altLang="en-US" sz="4400" dirty="0">
                <a:solidFill>
                  <a:schemeClr val="bg1"/>
                </a:solidFill>
              </a:rPr>
              <a:t>select * from user where id=1;</a:t>
            </a:r>
          </a:p>
        </p:txBody>
      </p:sp>
      <p:pic>
        <p:nvPicPr>
          <p:cNvPr id="3" name="图片 2">
            <a:extLst>
              <a:ext uri="{FF2B5EF4-FFF2-40B4-BE49-F238E27FC236}">
                <a16:creationId xmlns:a16="http://schemas.microsoft.com/office/drawing/2014/main" id="{E5E08C2D-5AAA-DF43-83FD-6B14C9BB9718}"/>
              </a:ext>
            </a:extLst>
          </p:cNvPr>
          <p:cNvPicPr>
            <a:picLocks noChangeAspect="1"/>
          </p:cNvPicPr>
          <p:nvPr/>
        </p:nvPicPr>
        <p:blipFill>
          <a:blip r:embed="rId2"/>
          <a:stretch>
            <a:fillRect/>
          </a:stretch>
        </p:blipFill>
        <p:spPr>
          <a:xfrm>
            <a:off x="1676399" y="5511800"/>
            <a:ext cx="19976123" cy="2438400"/>
          </a:xfrm>
          <a:prstGeom prst="rect">
            <a:avLst/>
          </a:prstGeom>
        </p:spPr>
      </p:pic>
    </p:spTree>
    <p:extLst>
      <p:ext uri="{BB962C8B-B14F-4D97-AF65-F5344CB8AC3E}">
        <p14:creationId xmlns:p14="http://schemas.microsoft.com/office/powerpoint/2010/main" val="35827395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7967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8037017"/>
            <a:ext cx="40843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427700"/>
            <a:ext cx="149795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为什么低区分度的字段不适合做索引？</a:t>
            </a:r>
          </a:p>
        </p:txBody>
      </p:sp>
      <p:sp>
        <p:nvSpPr>
          <p:cNvPr id="164" name="这里可以放小标题字"/>
          <p:cNvSpPr txBox="1"/>
          <p:nvPr/>
        </p:nvSpPr>
        <p:spPr>
          <a:xfrm>
            <a:off x="3181453" y="8079246"/>
            <a:ext cx="779700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哪些查询能命中索引？</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3  </a:t>
            </a:r>
            <a:r>
              <a:rPr lang="zh-CN" altLang="en-US" dirty="0">
                <a:solidFill>
                  <a:schemeClr val="bg1"/>
                </a:solidFill>
              </a:rPr>
              <a:t>索引</a:t>
            </a:r>
            <a:endParaRPr dirty="0">
              <a:solidFill>
                <a:schemeClr val="bg1"/>
              </a:solidFill>
            </a:endParaRPr>
          </a:p>
        </p:txBody>
      </p:sp>
    </p:spTree>
    <p:extLst>
      <p:ext uri="{BB962C8B-B14F-4D97-AF65-F5344CB8AC3E}">
        <p14:creationId xmlns:p14="http://schemas.microsoft.com/office/powerpoint/2010/main" val="25468956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文本框 2">
            <a:extLst>
              <a:ext uri="{FF2B5EF4-FFF2-40B4-BE49-F238E27FC236}">
                <a16:creationId xmlns:a16="http://schemas.microsoft.com/office/drawing/2014/main" id="{6BE8921C-EE14-434C-90D9-AD28E7B5FA29}"/>
              </a:ext>
            </a:extLst>
          </p:cNvPr>
          <p:cNvSpPr txBox="1"/>
          <p:nvPr/>
        </p:nvSpPr>
        <p:spPr>
          <a:xfrm>
            <a:off x="1944824" y="2306442"/>
            <a:ext cx="261770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zh-CN" sz="6000" dirty="0" err="1">
                <a:solidFill>
                  <a:schemeClr val="bg1"/>
                </a:solidFill>
              </a:rPr>
              <a:t>B+Tree</a:t>
            </a:r>
            <a:endParaRPr kumimoji="0" lang="zh-CN" altLang="en-US" sz="60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53CB7F54-D27E-E449-BA05-4B1C7A007F4A}"/>
              </a:ext>
            </a:extLst>
          </p:cNvPr>
          <p:cNvPicPr>
            <a:picLocks noChangeAspect="1"/>
          </p:cNvPicPr>
          <p:nvPr/>
        </p:nvPicPr>
        <p:blipFill>
          <a:blip r:embed="rId2"/>
          <a:stretch>
            <a:fillRect/>
          </a:stretch>
        </p:blipFill>
        <p:spPr>
          <a:xfrm>
            <a:off x="2518179" y="3332364"/>
            <a:ext cx="18890708" cy="8691037"/>
          </a:xfrm>
          <a:prstGeom prst="rect">
            <a:avLst/>
          </a:prstGeom>
        </p:spPr>
      </p:pic>
    </p:spTree>
    <p:extLst>
      <p:ext uri="{BB962C8B-B14F-4D97-AF65-F5344CB8AC3E}">
        <p14:creationId xmlns:p14="http://schemas.microsoft.com/office/powerpoint/2010/main" val="37723149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C8C03AE7-A953-1843-AA29-5AA84C8B72CB}"/>
              </a:ext>
            </a:extLst>
          </p:cNvPr>
          <p:cNvPicPr>
            <a:picLocks noChangeAspect="1"/>
          </p:cNvPicPr>
          <p:nvPr/>
        </p:nvPicPr>
        <p:blipFill>
          <a:blip r:embed="rId2"/>
          <a:stretch>
            <a:fillRect/>
          </a:stretch>
        </p:blipFill>
        <p:spPr>
          <a:xfrm>
            <a:off x="3920862" y="666872"/>
            <a:ext cx="19196050" cy="13138447"/>
          </a:xfrm>
          <a:prstGeom prst="rect">
            <a:avLst/>
          </a:prstGeom>
        </p:spPr>
      </p:pic>
      <p:sp>
        <p:nvSpPr>
          <p:cNvPr id="3" name="文本框 2">
            <a:extLst>
              <a:ext uri="{FF2B5EF4-FFF2-40B4-BE49-F238E27FC236}">
                <a16:creationId xmlns:a16="http://schemas.microsoft.com/office/drawing/2014/main" id="{6BE8921C-EE14-434C-90D9-AD28E7B5FA29}"/>
              </a:ext>
            </a:extLst>
          </p:cNvPr>
          <p:cNvSpPr txBox="1"/>
          <p:nvPr/>
        </p:nvSpPr>
        <p:spPr>
          <a:xfrm>
            <a:off x="509335" y="2306442"/>
            <a:ext cx="54886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chemeClr val="bg1"/>
                </a:solidFill>
                <a:effectLst/>
                <a:uFillTx/>
                <a:latin typeface="+mn-lt"/>
                <a:ea typeface="+mn-ea"/>
                <a:cs typeface="+mn-cs"/>
                <a:sym typeface="Helvetica Neue"/>
              </a:rPr>
              <a:t>主键索引的结构</a:t>
            </a:r>
          </a:p>
        </p:txBody>
      </p:sp>
    </p:spTree>
    <p:extLst>
      <p:ext uri="{BB962C8B-B14F-4D97-AF65-F5344CB8AC3E}">
        <p14:creationId xmlns:p14="http://schemas.microsoft.com/office/powerpoint/2010/main" val="354349403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8888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A7C751A-95B1-7E42-9ECF-2261B6CF410A}"/>
              </a:ext>
            </a:extLst>
          </p:cNvPr>
          <p:cNvPicPr>
            <a:picLocks noChangeAspect="1"/>
          </p:cNvPicPr>
          <p:nvPr/>
        </p:nvPicPr>
        <p:blipFill>
          <a:blip r:embed="rId2"/>
          <a:stretch>
            <a:fillRect/>
          </a:stretch>
        </p:blipFill>
        <p:spPr>
          <a:xfrm>
            <a:off x="1616660" y="4614702"/>
            <a:ext cx="21128014" cy="9101298"/>
          </a:xfrm>
          <a:prstGeom prst="rect">
            <a:avLst/>
          </a:prstGeom>
        </p:spPr>
      </p:pic>
      <p:sp>
        <p:nvSpPr>
          <p:cNvPr id="3" name="文本框 2">
            <a:extLst>
              <a:ext uri="{FF2B5EF4-FFF2-40B4-BE49-F238E27FC236}">
                <a16:creationId xmlns:a16="http://schemas.microsoft.com/office/drawing/2014/main" id="{EB8135B0-7BF5-8146-8B0C-9807B0E48E94}"/>
              </a:ext>
            </a:extLst>
          </p:cNvPr>
          <p:cNvSpPr txBox="1"/>
          <p:nvPr/>
        </p:nvSpPr>
        <p:spPr>
          <a:xfrm>
            <a:off x="1071303" y="1787131"/>
            <a:ext cx="63116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b="1" dirty="0">
                <a:solidFill>
                  <a:schemeClr val="bg1"/>
                </a:solidFill>
              </a:rPr>
              <a:t>主键索引查找方式</a:t>
            </a:r>
            <a:endParaRPr lang="zh-CN" altLang="en-US" sz="4000" dirty="0">
              <a:solidFill>
                <a:schemeClr val="bg1"/>
              </a:solidFill>
            </a:endParaRPr>
          </a:p>
        </p:txBody>
      </p:sp>
      <p:sp>
        <p:nvSpPr>
          <p:cNvPr id="4" name="矩形 3">
            <a:extLst>
              <a:ext uri="{FF2B5EF4-FFF2-40B4-BE49-F238E27FC236}">
                <a16:creationId xmlns:a16="http://schemas.microsoft.com/office/drawing/2014/main" id="{E96F6645-67A3-0747-90F6-5382028D079E}"/>
              </a:ext>
            </a:extLst>
          </p:cNvPr>
          <p:cNvSpPr/>
          <p:nvPr/>
        </p:nvSpPr>
        <p:spPr>
          <a:xfrm>
            <a:off x="790319" y="2855245"/>
            <a:ext cx="16510000" cy="646331"/>
          </a:xfrm>
          <a:prstGeom prst="rect">
            <a:avLst/>
          </a:prstGeom>
        </p:spPr>
        <p:txBody>
          <a:bodyPr wrap="square">
            <a:spAutoFit/>
          </a:bodyPr>
          <a:lstStyle/>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主键是有序的，索引可以根据二分查找法进行数据查询</a:t>
            </a:r>
          </a:p>
        </p:txBody>
      </p:sp>
      <p:sp>
        <p:nvSpPr>
          <p:cNvPr id="5" name="矩形 4">
            <a:extLst>
              <a:ext uri="{FF2B5EF4-FFF2-40B4-BE49-F238E27FC236}">
                <a16:creationId xmlns:a16="http://schemas.microsoft.com/office/drawing/2014/main" id="{8D15DE91-EE81-8640-BF8C-0071720E9543}"/>
              </a:ext>
            </a:extLst>
          </p:cNvPr>
          <p:cNvSpPr/>
          <p:nvPr/>
        </p:nvSpPr>
        <p:spPr>
          <a:xfrm>
            <a:off x="790319" y="3178410"/>
            <a:ext cx="18845465" cy="1200329"/>
          </a:xfrm>
          <a:prstGeom prst="rect">
            <a:avLst/>
          </a:prstGeom>
        </p:spPr>
        <p:txBody>
          <a:bodyPr wrap="square">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通过索引查询出对应的数据页，将整个数据页内容读取到</a:t>
            </a:r>
            <a:r>
              <a:rPr lang="en-US" altLang="zh-CN" sz="3600" dirty="0">
                <a:solidFill>
                  <a:srgbClr val="000000"/>
                </a:solidFill>
                <a:latin typeface="Helvetica" pitchFamily="2" charset="0"/>
                <a:ea typeface="PingFang SC" panose="020B0400000000000000" pitchFamily="34" charset="-122"/>
              </a:rPr>
              <a:t>buffer pool</a:t>
            </a:r>
            <a:r>
              <a:rPr lang="zh-CN" altLang="en-US" sz="3600" dirty="0">
                <a:solidFill>
                  <a:srgbClr val="000000"/>
                </a:solidFill>
                <a:latin typeface="PingFang SC" panose="020B0400000000000000" pitchFamily="34" charset="-122"/>
                <a:ea typeface="PingFang SC" panose="020B0400000000000000" pitchFamily="34" charset="-122"/>
              </a:rPr>
              <a:t>的缓存页中</a:t>
            </a:r>
          </a:p>
        </p:txBody>
      </p:sp>
      <p:sp>
        <p:nvSpPr>
          <p:cNvPr id="6" name="矩形 5">
            <a:extLst>
              <a:ext uri="{FF2B5EF4-FFF2-40B4-BE49-F238E27FC236}">
                <a16:creationId xmlns:a16="http://schemas.microsoft.com/office/drawing/2014/main" id="{8C30D95B-B996-AB45-9666-CB1ADF22410E}"/>
              </a:ext>
            </a:extLst>
          </p:cNvPr>
          <p:cNvSpPr/>
          <p:nvPr/>
        </p:nvSpPr>
        <p:spPr>
          <a:xfrm>
            <a:off x="790319" y="4131680"/>
            <a:ext cx="12192000" cy="1200329"/>
          </a:xfrm>
          <a:prstGeom prst="rect">
            <a:avLst/>
          </a:prstGeom>
        </p:spPr>
        <p:txBody>
          <a:bodyPr>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基于内存筛选数据</a:t>
            </a:r>
          </a:p>
        </p:txBody>
      </p:sp>
    </p:spTree>
    <p:extLst>
      <p:ext uri="{BB962C8B-B14F-4D97-AF65-F5344CB8AC3E}">
        <p14:creationId xmlns:p14="http://schemas.microsoft.com/office/powerpoint/2010/main" val="16536313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D6C4CD04-6045-AA42-92F3-4870BEE72DBB}"/>
              </a:ext>
            </a:extLst>
          </p:cNvPr>
          <p:cNvPicPr>
            <a:picLocks noChangeAspect="1"/>
          </p:cNvPicPr>
          <p:nvPr/>
        </p:nvPicPr>
        <p:blipFill>
          <a:blip r:embed="rId2"/>
          <a:stretch>
            <a:fillRect/>
          </a:stretch>
        </p:blipFill>
        <p:spPr>
          <a:xfrm>
            <a:off x="1071303" y="1608752"/>
            <a:ext cx="18961100" cy="11658600"/>
          </a:xfrm>
          <a:prstGeom prst="rect">
            <a:avLst/>
          </a:prstGeom>
        </p:spPr>
      </p:pic>
    </p:spTree>
    <p:extLst>
      <p:ext uri="{BB962C8B-B14F-4D97-AF65-F5344CB8AC3E}">
        <p14:creationId xmlns:p14="http://schemas.microsoft.com/office/powerpoint/2010/main" val="18717472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09C682E8-4619-304F-B01B-FF69C1A1211E}"/>
              </a:ext>
            </a:extLst>
          </p:cNvPr>
          <p:cNvPicPr>
            <a:picLocks noChangeAspect="1"/>
          </p:cNvPicPr>
          <p:nvPr/>
        </p:nvPicPr>
        <p:blipFill>
          <a:blip r:embed="rId2"/>
          <a:stretch>
            <a:fillRect/>
          </a:stretch>
        </p:blipFill>
        <p:spPr>
          <a:xfrm>
            <a:off x="790319" y="4057650"/>
            <a:ext cx="23088600" cy="6083300"/>
          </a:xfrm>
          <a:prstGeom prst="rect">
            <a:avLst/>
          </a:prstGeom>
        </p:spPr>
      </p:pic>
    </p:spTree>
    <p:extLst>
      <p:ext uri="{BB962C8B-B14F-4D97-AF65-F5344CB8AC3E}">
        <p14:creationId xmlns:p14="http://schemas.microsoft.com/office/powerpoint/2010/main" val="902913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BDDC7E0-F445-7E48-AB03-62D399BC4962}"/>
              </a:ext>
            </a:extLst>
          </p:cNvPr>
          <p:cNvPicPr>
            <a:picLocks noChangeAspect="1"/>
          </p:cNvPicPr>
          <p:nvPr/>
        </p:nvPicPr>
        <p:blipFill>
          <a:blip r:embed="rId2"/>
          <a:stretch>
            <a:fillRect/>
          </a:stretch>
        </p:blipFill>
        <p:spPr>
          <a:xfrm>
            <a:off x="291340" y="3416300"/>
            <a:ext cx="23901400" cy="10299700"/>
          </a:xfrm>
          <a:prstGeom prst="rect">
            <a:avLst/>
          </a:prstGeom>
        </p:spPr>
      </p:pic>
      <p:sp>
        <p:nvSpPr>
          <p:cNvPr id="3" name="矩形 2">
            <a:extLst>
              <a:ext uri="{FF2B5EF4-FFF2-40B4-BE49-F238E27FC236}">
                <a16:creationId xmlns:a16="http://schemas.microsoft.com/office/drawing/2014/main" id="{62073E9B-AB71-C446-B4D6-53575D0AA99E}"/>
              </a:ext>
            </a:extLst>
          </p:cNvPr>
          <p:cNvSpPr/>
          <p:nvPr/>
        </p:nvSpPr>
        <p:spPr>
          <a:xfrm>
            <a:off x="790319" y="1614684"/>
            <a:ext cx="6340198"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根据二级索引查找数据过程</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6670766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587995E1-B38A-D549-9C70-C0242FDCCA3F}"/>
              </a:ext>
            </a:extLst>
          </p:cNvPr>
          <p:cNvPicPr>
            <a:picLocks noChangeAspect="1"/>
          </p:cNvPicPr>
          <p:nvPr/>
        </p:nvPicPr>
        <p:blipFill>
          <a:blip r:embed="rId2"/>
          <a:stretch>
            <a:fillRect/>
          </a:stretch>
        </p:blipFill>
        <p:spPr>
          <a:xfrm>
            <a:off x="28417" y="3327400"/>
            <a:ext cx="23977502" cy="10191750"/>
          </a:xfrm>
          <a:prstGeom prst="rect">
            <a:avLst/>
          </a:prstGeom>
        </p:spPr>
      </p:pic>
      <p:sp>
        <p:nvSpPr>
          <p:cNvPr id="12" name="矩形 11">
            <a:extLst>
              <a:ext uri="{FF2B5EF4-FFF2-40B4-BE49-F238E27FC236}">
                <a16:creationId xmlns:a16="http://schemas.microsoft.com/office/drawing/2014/main" id="{460409A2-8FA8-314E-BF04-5044279CAD22}"/>
              </a:ext>
            </a:extLst>
          </p:cNvPr>
          <p:cNvSpPr/>
          <p:nvPr/>
        </p:nvSpPr>
        <p:spPr>
          <a:xfrm>
            <a:off x="1322394" y="1915145"/>
            <a:ext cx="3262432" cy="707886"/>
          </a:xfrm>
          <a:prstGeom prst="rect">
            <a:avLst/>
          </a:prstGeom>
        </p:spPr>
        <p:txBody>
          <a:bodyPr wrap="none">
            <a:spAutoFit/>
          </a:bodyPr>
          <a:lstStyle/>
          <a:p>
            <a:r>
              <a:rPr lang="zh-CN" altLang="en-US" sz="4000" dirty="0">
                <a:solidFill>
                  <a:srgbClr val="000000"/>
                </a:solidFill>
                <a:latin typeface="PingFang SC Semibold" panose="020B0400000000000000" pitchFamily="34" charset="-122"/>
                <a:ea typeface="PingFang SC Semibold" panose="020B0400000000000000" pitchFamily="34" charset="-122"/>
              </a:rPr>
              <a:t>索引查询回表</a:t>
            </a:r>
          </a:p>
        </p:txBody>
      </p:sp>
    </p:spTree>
    <p:extLst>
      <p:ext uri="{BB962C8B-B14F-4D97-AF65-F5344CB8AC3E}">
        <p14:creationId xmlns:p14="http://schemas.microsoft.com/office/powerpoint/2010/main" val="41926606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C481622C-572D-2341-B908-5A7ACBE8EA70}"/>
              </a:ext>
            </a:extLst>
          </p:cNvPr>
          <p:cNvSpPr/>
          <p:nvPr/>
        </p:nvSpPr>
        <p:spPr>
          <a:xfrm>
            <a:off x="790318" y="1681708"/>
            <a:ext cx="22478733" cy="11603176"/>
          </a:xfrm>
          <a:prstGeom prst="rect">
            <a:avLst/>
          </a:prstGeom>
        </p:spPr>
        <p:txBody>
          <a:bodyPr wrap="square">
            <a:spAutoFit/>
          </a:bodyPr>
          <a:lstStyle/>
          <a:p>
            <a:pPr algn="l"/>
            <a:r>
              <a:rPr lang="en-US" altLang="zh-CN" sz="4400" dirty="0">
                <a:solidFill>
                  <a:srgbClr val="121F3C"/>
                </a:solidFill>
                <a:latin typeface="Times" pitchFamily="2" charset="0"/>
                <a:ea typeface="PingFang SC" panose="020B0400000000000000" pitchFamily="34" charset="-122"/>
              </a:rPr>
              <a:t>1.</a:t>
            </a:r>
            <a:r>
              <a:rPr lang="zh-CN" altLang="en-US" sz="4400" dirty="0">
                <a:solidFill>
                  <a:srgbClr val="121F3C"/>
                </a:solidFill>
                <a:latin typeface="PingFang SC" panose="020B0400000000000000" pitchFamily="34" charset="-122"/>
                <a:ea typeface="PingFang SC" panose="020B0400000000000000" pitchFamily="34" charset="-122"/>
              </a:rPr>
              <a:t>针对</a:t>
            </a:r>
            <a:r>
              <a:rPr lang="en-US" altLang="zh-CN" sz="4400" dirty="0">
                <a:solidFill>
                  <a:srgbClr val="121F3C"/>
                </a:solidFill>
                <a:latin typeface="Helvetica" pitchFamily="2" charset="0"/>
                <a:ea typeface="PingFang SC" panose="020B0400000000000000" pitchFamily="34" charset="-122"/>
              </a:rPr>
              <a:t>where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order by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 group by</a:t>
            </a:r>
            <a:r>
              <a:rPr lang="zh-CN" altLang="en-US" sz="4400" dirty="0">
                <a:solidFill>
                  <a:srgbClr val="121F3C"/>
                </a:solidFill>
                <a:latin typeface="PingFang SC" panose="020B0400000000000000" pitchFamily="34" charset="-122"/>
                <a:ea typeface="PingFang SC" panose="020B0400000000000000" pitchFamily="34" charset="-122"/>
              </a:rPr>
              <a:t>去联合设计索引，索引未命中排序字段的情况下，是基于磁盘排序</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2.</a:t>
            </a:r>
            <a:r>
              <a:rPr lang="zh-CN" altLang="en-US" sz="4400" dirty="0">
                <a:solidFill>
                  <a:srgbClr val="121F3C"/>
                </a:solidFill>
                <a:latin typeface="PingFang SC" panose="020B0400000000000000" pitchFamily="34" charset="-122"/>
                <a:ea typeface="PingFang SC" panose="020B0400000000000000" pitchFamily="34" charset="-122"/>
              </a:rPr>
              <a:t>识别度大字段在索引左前侧</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3.</a:t>
            </a:r>
            <a:r>
              <a:rPr lang="zh-CN" altLang="en-US" sz="4400" dirty="0">
                <a:solidFill>
                  <a:srgbClr val="121F3C"/>
                </a:solidFill>
                <a:latin typeface="PingFang SC" panose="020B0400000000000000" pitchFamily="34" charset="-122"/>
                <a:ea typeface="PingFang SC" panose="020B0400000000000000" pitchFamily="34" charset="-122"/>
              </a:rPr>
              <a:t>不要在查询语句中加函数、计算等。</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4.</a:t>
            </a:r>
            <a:r>
              <a:rPr lang="zh-CN" altLang="en-US" sz="4400" dirty="0">
                <a:solidFill>
                  <a:srgbClr val="121F3C"/>
                </a:solidFill>
                <a:latin typeface="PingFang SC" panose="020B0400000000000000" pitchFamily="34" charset="-122"/>
                <a:ea typeface="PingFang SC" panose="020B0400000000000000" pitchFamily="34" charset="-122"/>
              </a:rPr>
              <a:t>主键建议都是有序的</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5.</a:t>
            </a:r>
            <a:r>
              <a:rPr lang="zh-CN" altLang="en-US" sz="4400" dirty="0">
                <a:solidFill>
                  <a:srgbClr val="121F3C"/>
                </a:solidFill>
                <a:latin typeface="PingFang SC" panose="020B0400000000000000" pitchFamily="34" charset="-122"/>
                <a:ea typeface="PingFang SC" panose="020B0400000000000000" pitchFamily="34" charset="-122"/>
              </a:rPr>
              <a:t>等值匹配字段优先于范围匹配</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6.</a:t>
            </a:r>
            <a:r>
              <a:rPr lang="zh-CN" altLang="en-US" sz="4400" dirty="0">
                <a:solidFill>
                  <a:srgbClr val="121F3C"/>
                </a:solidFill>
                <a:latin typeface="PingFang SC" panose="020B0400000000000000" pitchFamily="34" charset="-122"/>
                <a:ea typeface="PingFang SC" panose="020B0400000000000000" pitchFamily="34" charset="-122"/>
              </a:rPr>
              <a:t>针对很长字段，可以设置前缀索引进行，例如</a:t>
            </a:r>
            <a:r>
              <a:rPr lang="en-US" altLang="zh-CN" sz="4400" dirty="0" err="1">
                <a:solidFill>
                  <a:srgbClr val="121F3C"/>
                </a:solidFill>
                <a:latin typeface="Helvetica" pitchFamily="2" charset="0"/>
                <a:ea typeface="PingFang SC" panose="020B0400000000000000" pitchFamily="34" charset="-122"/>
              </a:rPr>
              <a:t>my_index</a:t>
            </a:r>
            <a:r>
              <a:rPr lang="en-US" altLang="zh-CN" sz="4400" dirty="0">
                <a:solidFill>
                  <a:srgbClr val="121F3C"/>
                </a:solidFill>
                <a:latin typeface="Helvetica" pitchFamily="2" charset="0"/>
                <a:ea typeface="PingFang SC" panose="020B0400000000000000" pitchFamily="34" charset="-122"/>
              </a:rPr>
              <a:t>(</a:t>
            </a:r>
            <a:r>
              <a:rPr lang="en-US" altLang="zh-CN" sz="4400" dirty="0" err="1">
                <a:solidFill>
                  <a:srgbClr val="121F3C"/>
                </a:solidFill>
                <a:latin typeface="Helvetica" pitchFamily="2" charset="0"/>
                <a:ea typeface="PingFang SC" panose="020B0400000000000000" pitchFamily="34" charset="-122"/>
              </a:rPr>
              <a:t>class,name</a:t>
            </a:r>
            <a:r>
              <a:rPr lang="en-US" altLang="zh-CN" sz="4400" dirty="0">
                <a:solidFill>
                  <a:srgbClr val="121F3C"/>
                </a:solidFill>
                <a:latin typeface="Helvetica" pitchFamily="2" charset="0"/>
                <a:ea typeface="PingFang SC" panose="020B0400000000000000" pitchFamily="34" charset="-122"/>
              </a:rPr>
              <a:t>(20))</a:t>
            </a:r>
            <a:br>
              <a:rPr lang="en-US" altLang="zh-CN" sz="4400" dirty="0">
                <a:solidFill>
                  <a:srgbClr val="121F3C"/>
                </a:solidFill>
                <a:latin typeface="Helvetica" pitchFamily="2" charset="0"/>
                <a:ea typeface="PingFang SC" panose="020B0400000000000000" pitchFamily="34" charset="-122"/>
              </a:rPr>
            </a:br>
            <a:r>
              <a:rPr lang="zh-CN" altLang="en-US" sz="4400" dirty="0">
                <a:solidFill>
                  <a:srgbClr val="121F3C"/>
                </a:solidFill>
                <a:latin typeface="PingFang SC" panose="020B0400000000000000" pitchFamily="34" charset="-122"/>
                <a:ea typeface="PingFang SC" panose="020B0400000000000000" pitchFamily="34" charset="-122"/>
              </a:rPr>
              <a:t>但是如果你</a:t>
            </a:r>
            <a:r>
              <a:rPr lang="en-US" altLang="zh-CN" sz="4400" dirty="0">
                <a:solidFill>
                  <a:srgbClr val="121F3C"/>
                </a:solidFill>
                <a:latin typeface="Helvetica" pitchFamily="2" charset="0"/>
                <a:ea typeface="PingFang SC" panose="020B0400000000000000" pitchFamily="34" charset="-122"/>
              </a:rPr>
              <a:t>order by name</a:t>
            </a:r>
            <a:r>
              <a:rPr lang="zh-CN" altLang="en-US" sz="4400" dirty="0">
                <a:solidFill>
                  <a:srgbClr val="121F3C"/>
                </a:solidFill>
                <a:latin typeface="PingFang SC" panose="020B0400000000000000" pitchFamily="34" charset="-122"/>
                <a:ea typeface="PingFang SC" panose="020B0400000000000000" pitchFamily="34" charset="-122"/>
              </a:rPr>
              <a:t>，但索引树仅包含前</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个字段，是没法用上这个索引的。</a:t>
            </a:r>
            <a:r>
              <a:rPr lang="en-US" altLang="zh-CN" sz="4400" dirty="0">
                <a:solidFill>
                  <a:srgbClr val="121F3C"/>
                </a:solidFill>
                <a:latin typeface="Helvetica" pitchFamily="2" charset="0"/>
                <a:ea typeface="PingFang SC" panose="020B0400000000000000" pitchFamily="34" charset="-122"/>
              </a:rPr>
              <a:t>group by</a:t>
            </a:r>
            <a:r>
              <a:rPr lang="zh-CN" altLang="en-US" sz="4400" dirty="0">
                <a:solidFill>
                  <a:srgbClr val="121F3C"/>
                </a:solidFill>
                <a:latin typeface="PingFang SC" panose="020B0400000000000000" pitchFamily="34" charset="-122"/>
                <a:ea typeface="PingFang SC" panose="020B0400000000000000" pitchFamily="34" charset="-122"/>
              </a:rPr>
              <a:t>也是同理。</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7.</a:t>
            </a:r>
            <a:r>
              <a:rPr lang="zh-CN" altLang="en-US" sz="4400" dirty="0">
                <a:solidFill>
                  <a:srgbClr val="121F3C"/>
                </a:solidFill>
                <a:latin typeface="PingFang SC" panose="020B0400000000000000" pitchFamily="34" charset="-122"/>
                <a:ea typeface="PingFang SC" panose="020B0400000000000000" pitchFamily="34" charset="-122"/>
              </a:rPr>
              <a:t>尽量使用一两个复杂的联合索引，抗下</a:t>
            </a:r>
            <a:r>
              <a:rPr lang="en-US" altLang="zh-CN" sz="4400" dirty="0">
                <a:solidFill>
                  <a:srgbClr val="121F3C"/>
                </a:solidFill>
                <a:latin typeface="Helvetica" pitchFamily="2" charset="0"/>
                <a:ea typeface="PingFang SC" panose="020B0400000000000000" pitchFamily="34" charset="-122"/>
              </a:rPr>
              <a:t>80%</a:t>
            </a:r>
            <a:r>
              <a:rPr lang="zh-CN" altLang="en-US" sz="4400" dirty="0">
                <a:solidFill>
                  <a:srgbClr val="121F3C"/>
                </a:solidFill>
                <a:latin typeface="PingFang SC" panose="020B0400000000000000" pitchFamily="34" charset="-122"/>
                <a:ea typeface="PingFang SC" panose="020B0400000000000000" pitchFamily="34" charset="-122"/>
              </a:rPr>
              <a:t>以上的查询，然后用两三个辅助索引，抗下剩余</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的非典型查询，保证</a:t>
            </a:r>
            <a:r>
              <a:rPr lang="en-US" altLang="zh-CN" sz="4400" dirty="0">
                <a:solidFill>
                  <a:srgbClr val="121F3C"/>
                </a:solidFill>
                <a:latin typeface="Helvetica" pitchFamily="2" charset="0"/>
                <a:ea typeface="PingFang SC" panose="020B0400000000000000" pitchFamily="34" charset="-122"/>
              </a:rPr>
              <a:t>99%</a:t>
            </a:r>
            <a:r>
              <a:rPr lang="zh-CN" altLang="en-US" sz="4400" dirty="0">
                <a:solidFill>
                  <a:srgbClr val="121F3C"/>
                </a:solidFill>
                <a:latin typeface="PingFang SC" panose="020B0400000000000000" pitchFamily="34" charset="-122"/>
                <a:ea typeface="PingFang SC" panose="020B0400000000000000" pitchFamily="34" charset="-122"/>
              </a:rPr>
              <a:t>的业务都能使用到索引</a:t>
            </a:r>
          </a:p>
        </p:txBody>
      </p:sp>
    </p:spTree>
    <p:extLst>
      <p:ext uri="{BB962C8B-B14F-4D97-AF65-F5344CB8AC3E}">
        <p14:creationId xmlns:p14="http://schemas.microsoft.com/office/powerpoint/2010/main" val="24730697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A19067-020F-F54B-BEAB-6BE541B43406}"/>
              </a:ext>
            </a:extLst>
          </p:cNvPr>
          <p:cNvGrpSpPr/>
          <p:nvPr/>
        </p:nvGrpSpPr>
        <p:grpSpPr>
          <a:xfrm>
            <a:off x="1629015" y="8236702"/>
            <a:ext cx="12325696" cy="1079501"/>
            <a:chOff x="1822104" y="10098250"/>
            <a:chExt cx="12325696" cy="1079501"/>
          </a:xfrm>
        </p:grpSpPr>
        <p:sp>
          <p:nvSpPr>
            <p:cNvPr id="158" name="圆形"/>
            <p:cNvSpPr/>
            <p:nvPr/>
          </p:nvSpPr>
          <p:spPr>
            <a:xfrm>
              <a:off x="1822104" y="100982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10278928"/>
              <a:ext cx="362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2</a:t>
              </a:r>
              <a:endParaRPr dirty="0"/>
            </a:p>
          </p:txBody>
        </p:sp>
        <p:sp>
          <p:nvSpPr>
            <p:cNvPr id="162" name="这里可以放小标题字小标题字"/>
            <p:cNvSpPr txBox="1"/>
            <p:nvPr/>
          </p:nvSpPr>
          <p:spPr>
            <a:xfrm>
              <a:off x="3181453" y="10181432"/>
              <a:ext cx="109663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en-US" altLang="zh-CN" sz="6000" dirty="0" err="1"/>
                <a:t>int</a:t>
              </a:r>
              <a:r>
                <a:rPr lang="en-US" altLang="zh-CN" sz="6000" dirty="0"/>
                <a:t>(11) </a:t>
              </a:r>
              <a:r>
                <a:rPr lang="zh-CN" altLang="en-US" sz="6000" dirty="0"/>
                <a:t>中的</a:t>
              </a:r>
              <a:r>
                <a:rPr lang="en-US" altLang="zh-CN" sz="6000" dirty="0"/>
                <a:t>11</a:t>
              </a:r>
              <a:r>
                <a:rPr lang="zh-CN" altLang="en-US" sz="6000" dirty="0"/>
                <a:t>代表什么？</a:t>
              </a:r>
            </a:p>
          </p:txBody>
        </p:sp>
      </p:grpSp>
      <p:grpSp>
        <p:nvGrpSpPr>
          <p:cNvPr id="4" name="组合 3">
            <a:extLst>
              <a:ext uri="{FF2B5EF4-FFF2-40B4-BE49-F238E27FC236}">
                <a16:creationId xmlns:a16="http://schemas.microsoft.com/office/drawing/2014/main" id="{BA5586A6-C70D-D94D-95F7-31356656139A}"/>
              </a:ext>
            </a:extLst>
          </p:cNvPr>
          <p:cNvGrpSpPr/>
          <p:nvPr/>
        </p:nvGrpSpPr>
        <p:grpSpPr>
          <a:xfrm>
            <a:off x="1629015" y="4782190"/>
            <a:ext cx="9736642" cy="1079501"/>
            <a:chOff x="1822104" y="8503085"/>
            <a:chExt cx="9736642" cy="1079501"/>
          </a:xfrm>
        </p:grpSpPr>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683763"/>
              <a:ext cx="362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1</a:t>
              </a:r>
              <a:endParaRPr dirty="0"/>
            </a:p>
          </p:txBody>
        </p:sp>
        <p:sp>
          <p:nvSpPr>
            <p:cNvPr id="170" name="这里可以放小标题字小标题字"/>
            <p:cNvSpPr txBox="1"/>
            <p:nvPr/>
          </p:nvSpPr>
          <p:spPr>
            <a:xfrm>
              <a:off x="3181453" y="8576041"/>
              <a:ext cx="8377293"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自增</a:t>
              </a:r>
              <a:r>
                <a:rPr lang="en-US" altLang="zh-CN" sz="6000" dirty="0"/>
                <a:t>id</a:t>
              </a:r>
              <a:r>
                <a:rPr lang="zh-CN" altLang="en-US" sz="6000" dirty="0"/>
                <a:t>的坑，你踩过吗？</a:t>
              </a:r>
            </a:p>
          </p:txBody>
        </p:sp>
      </p:gr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1</a:t>
            </a:r>
            <a:endParaRPr dirty="0">
              <a:solidFill>
                <a:schemeClr val="bg1"/>
              </a:solidFill>
            </a:endParaRPr>
          </a:p>
        </p:txBody>
      </p:sp>
      <p:pic>
        <p:nvPicPr>
          <p:cNvPr id="14" name="Picture 2">
            <a:extLst>
              <a:ext uri="{FF2B5EF4-FFF2-40B4-BE49-F238E27FC236}">
                <a16:creationId xmlns:a16="http://schemas.microsoft.com/office/drawing/2014/main" id="{AF6C8FDE-53BD-3A4A-A78D-FFF1154D8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55" t="5389" r="18131" b="33922"/>
          <a:stretch/>
        </p:blipFill>
        <p:spPr bwMode="auto">
          <a:xfrm>
            <a:off x="15852918" y="4782190"/>
            <a:ext cx="4975082" cy="486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889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BF1745C6-FA11-E147-A624-997211228207}"/>
              </a:ext>
            </a:extLst>
          </p:cNvPr>
          <p:cNvSpPr/>
          <p:nvPr/>
        </p:nvSpPr>
        <p:spPr>
          <a:xfrm>
            <a:off x="1071303" y="1599050"/>
            <a:ext cx="531427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索引最左前侧匹配原则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4" name="图片 3">
            <a:extLst>
              <a:ext uri="{FF2B5EF4-FFF2-40B4-BE49-F238E27FC236}">
                <a16:creationId xmlns:a16="http://schemas.microsoft.com/office/drawing/2014/main" id="{5A27AE3C-A4B8-B842-8919-D23475B9E7F8}"/>
              </a:ext>
            </a:extLst>
          </p:cNvPr>
          <p:cNvPicPr>
            <a:picLocks noChangeAspect="1"/>
          </p:cNvPicPr>
          <p:nvPr/>
        </p:nvPicPr>
        <p:blipFill>
          <a:blip r:embed="rId2"/>
          <a:stretch>
            <a:fillRect/>
          </a:stretch>
        </p:blipFill>
        <p:spPr>
          <a:xfrm>
            <a:off x="1071303" y="3218430"/>
            <a:ext cx="20929600" cy="9652000"/>
          </a:xfrm>
          <a:prstGeom prst="rect">
            <a:avLst/>
          </a:prstGeom>
        </p:spPr>
      </p:pic>
    </p:spTree>
    <p:extLst>
      <p:ext uri="{BB962C8B-B14F-4D97-AF65-F5344CB8AC3E}">
        <p14:creationId xmlns:p14="http://schemas.microsoft.com/office/powerpoint/2010/main" val="258260734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72B23254-F448-DF43-8DB4-1E51F5A6A279}"/>
              </a:ext>
            </a:extLst>
          </p:cNvPr>
          <p:cNvSpPr/>
          <p:nvPr/>
        </p:nvSpPr>
        <p:spPr>
          <a:xfrm>
            <a:off x="1322394" y="2082225"/>
            <a:ext cx="582723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排序、分组索引使用原则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3" name="图片 2">
            <a:extLst>
              <a:ext uri="{FF2B5EF4-FFF2-40B4-BE49-F238E27FC236}">
                <a16:creationId xmlns:a16="http://schemas.microsoft.com/office/drawing/2014/main" id="{85571253-C9A3-BF43-BC01-B9AC73B79596}"/>
              </a:ext>
            </a:extLst>
          </p:cNvPr>
          <p:cNvPicPr>
            <a:picLocks noChangeAspect="1"/>
          </p:cNvPicPr>
          <p:nvPr/>
        </p:nvPicPr>
        <p:blipFill>
          <a:blip r:embed="rId2"/>
          <a:stretch>
            <a:fillRect/>
          </a:stretch>
        </p:blipFill>
        <p:spPr>
          <a:xfrm>
            <a:off x="1322394" y="3661560"/>
            <a:ext cx="22066854" cy="9368640"/>
          </a:xfrm>
          <a:prstGeom prst="rect">
            <a:avLst/>
          </a:prstGeom>
        </p:spPr>
      </p:pic>
    </p:spTree>
    <p:extLst>
      <p:ext uri="{BB962C8B-B14F-4D97-AF65-F5344CB8AC3E}">
        <p14:creationId xmlns:p14="http://schemas.microsoft.com/office/powerpoint/2010/main" val="246236274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E2AD7862-55E3-3146-9ED5-0053EF9751EE}"/>
              </a:ext>
            </a:extLst>
          </p:cNvPr>
          <p:cNvSpPr/>
          <p:nvPr/>
        </p:nvSpPr>
        <p:spPr>
          <a:xfrm>
            <a:off x="1322394" y="1674168"/>
            <a:ext cx="5262980" cy="769441"/>
          </a:xfrm>
          <a:prstGeom prst="rect">
            <a:avLst/>
          </a:prstGeom>
        </p:spPr>
        <p:txBody>
          <a:bodyPr wrap="none">
            <a:spAutoFit/>
          </a:bodyPr>
          <a:lstStyle/>
          <a:p>
            <a:r>
              <a:rPr lang="zh-CN" altLang="en-US" sz="4400" b="1" dirty="0">
                <a:solidFill>
                  <a:srgbClr val="000000"/>
                </a:solidFill>
                <a:latin typeface="PingFang SC" panose="020B0400000000000000" pitchFamily="34" charset="-122"/>
                <a:ea typeface="PingFang SC" panose="020B0400000000000000" pitchFamily="34" charset="-122"/>
              </a:rPr>
              <a:t>使用了不合适的索引</a:t>
            </a:r>
            <a:endParaRPr lang="zh-CN" altLang="en-US" sz="4400" dirty="0">
              <a:solidFill>
                <a:srgbClr val="000000"/>
              </a:solidFill>
              <a:latin typeface="PingFang SC Semibold" panose="020B0400000000000000" pitchFamily="34" charset="-122"/>
              <a:ea typeface="PingFang SC Semibold" panose="020B0400000000000000" pitchFamily="34" charset="-122"/>
            </a:endParaRPr>
          </a:p>
        </p:txBody>
      </p:sp>
      <p:sp>
        <p:nvSpPr>
          <p:cNvPr id="3" name="矩形 2">
            <a:extLst>
              <a:ext uri="{FF2B5EF4-FFF2-40B4-BE49-F238E27FC236}">
                <a16:creationId xmlns:a16="http://schemas.microsoft.com/office/drawing/2014/main" id="{4134D578-28F2-FA40-87D0-1CA61367F34A}"/>
              </a:ext>
            </a:extLst>
          </p:cNvPr>
          <p:cNvSpPr/>
          <p:nvPr/>
        </p:nvSpPr>
        <p:spPr>
          <a:xfrm>
            <a:off x="1322394" y="2907001"/>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1.</a:t>
            </a:r>
            <a:r>
              <a:rPr lang="zh-CN" altLang="en-US" sz="4000" b="1" dirty="0">
                <a:solidFill>
                  <a:srgbClr val="4C4C4C"/>
                </a:solidFill>
                <a:latin typeface="PingFang TC" panose="020B0400000000000000" pitchFamily="34" charset="-120"/>
                <a:ea typeface="PingFang TC" panose="020B0400000000000000" pitchFamily="34" charset="-120"/>
              </a:rPr>
              <a:t>背景</a:t>
            </a:r>
            <a:endParaRPr lang="zh-CN" altLang="en-US" sz="4000" dirty="0">
              <a:solidFill>
                <a:srgbClr val="4C4C4C"/>
              </a:solidFill>
              <a:latin typeface="Helvetica Neue" panose="02000503000000020004" pitchFamily="2" charset="0"/>
            </a:endParaRPr>
          </a:p>
        </p:txBody>
      </p:sp>
      <p:sp>
        <p:nvSpPr>
          <p:cNvPr id="4" name="矩形 3">
            <a:extLst>
              <a:ext uri="{FF2B5EF4-FFF2-40B4-BE49-F238E27FC236}">
                <a16:creationId xmlns:a16="http://schemas.microsoft.com/office/drawing/2014/main" id="{6C631066-226D-A548-BB2E-70BD53DE3122}"/>
              </a:ext>
            </a:extLst>
          </p:cNvPr>
          <p:cNvSpPr/>
          <p:nvPr/>
        </p:nvSpPr>
        <p:spPr>
          <a:xfrm>
            <a:off x="1879600" y="4078279"/>
            <a:ext cx="20609490" cy="2554545"/>
          </a:xfrm>
          <a:prstGeom prst="rect">
            <a:avLst/>
          </a:prstGeom>
        </p:spPr>
        <p:txBody>
          <a:bodyPr wrap="square">
            <a:spAutoFit/>
          </a:bodyPr>
          <a:lstStyle/>
          <a:p>
            <a:pPr algn="l"/>
            <a:r>
              <a:rPr lang="zh-CN" altLang="en-US" sz="3200" dirty="0">
                <a:solidFill>
                  <a:srgbClr val="121F3C"/>
                </a:solidFill>
                <a:latin typeface="PingFang SC" panose="020B0400000000000000" pitchFamily="34" charset="-122"/>
                <a:ea typeface="PingFang SC" panose="020B0400000000000000" pitchFamily="34" charset="-122"/>
              </a:rPr>
              <a:t>有一张</a:t>
            </a:r>
            <a:r>
              <a:rPr lang="en-US" altLang="zh-CN" sz="3200" dirty="0">
                <a:solidFill>
                  <a:srgbClr val="121F3C"/>
                </a:solidFill>
                <a:latin typeface="Times" pitchFamily="2" charset="0"/>
              </a:rPr>
              <a:t>products</a:t>
            </a:r>
            <a:r>
              <a:rPr lang="zh-CN" altLang="en-US" sz="3200" dirty="0">
                <a:solidFill>
                  <a:srgbClr val="121F3C"/>
                </a:solidFill>
                <a:latin typeface="PingFang SC" panose="020B0400000000000000" pitchFamily="34" charset="-122"/>
                <a:ea typeface="PingFang SC" panose="020B0400000000000000" pitchFamily="34" charset="-122"/>
              </a:rPr>
              <a:t>表有上千万数据，并存在一个索引</a:t>
            </a:r>
            <a:r>
              <a:rPr lang="zh-CN" altLang="en-US" sz="3200" dirty="0">
                <a:solidFill>
                  <a:srgbClr val="121F3C"/>
                </a:solidFill>
                <a:latin typeface="Times" pitchFamily="2" charset="0"/>
              </a:rPr>
              <a:t> </a:t>
            </a:r>
            <a:r>
              <a:rPr lang="en-US" altLang="zh-CN" sz="3200" b="1" dirty="0" err="1">
                <a:solidFill>
                  <a:srgbClr val="121F3C"/>
                </a:solidFill>
                <a:latin typeface="Times" pitchFamily="2" charset="0"/>
              </a:rPr>
              <a:t>idx_category_sub_category</a:t>
            </a:r>
            <a:r>
              <a:rPr lang="en-US" altLang="zh-CN" sz="3200" b="1" dirty="0">
                <a:solidFill>
                  <a:srgbClr val="121F3C"/>
                </a:solidFill>
                <a:latin typeface="Times" pitchFamily="2" charset="0"/>
              </a:rPr>
              <a:t>(category , </a:t>
            </a:r>
            <a:r>
              <a:rPr lang="en-US" altLang="zh-CN" sz="3200" b="1" dirty="0" err="1">
                <a:solidFill>
                  <a:srgbClr val="121F3C"/>
                </a:solidFill>
                <a:latin typeface="Times" pitchFamily="2" charset="0"/>
              </a:rPr>
              <a:t>sub_category</a:t>
            </a:r>
            <a:r>
              <a:rPr lang="en-US" altLang="zh-CN" sz="3200" b="1" dirty="0">
                <a:solidFill>
                  <a:srgbClr val="121F3C"/>
                </a:solidFill>
                <a:latin typeface="Times" pitchFamily="2" charset="0"/>
              </a:rPr>
              <a:t>)</a:t>
            </a:r>
          </a:p>
          <a:p>
            <a:pPr algn="l"/>
            <a:endParaRPr lang="en-US" altLang="zh-CN" sz="3200" b="1" dirty="0">
              <a:solidFill>
                <a:srgbClr val="121F3C"/>
              </a:solidFill>
              <a:latin typeface="Times" pitchFamily="2" charset="0"/>
            </a:endParaRPr>
          </a:p>
          <a:p>
            <a:pPr algn="l"/>
            <a:r>
              <a:rPr lang="zh-CN" altLang="en-US" sz="3200" dirty="0">
                <a:solidFill>
                  <a:srgbClr val="121F3C"/>
                </a:solidFill>
                <a:latin typeface="PingFang SC" panose="020B0400000000000000" pitchFamily="34" charset="-122"/>
                <a:ea typeface="PingFang SC" panose="020B0400000000000000" pitchFamily="34" charset="-122"/>
              </a:rPr>
              <a:t>根据商品类别、子类别进行分页查询获取所有数据，</a:t>
            </a:r>
            <a:r>
              <a:rPr lang="en-US" altLang="zh-CN" sz="3200" dirty="0">
                <a:solidFill>
                  <a:srgbClr val="121F3C"/>
                </a:solidFill>
                <a:latin typeface="Helvetica" pitchFamily="2" charset="0"/>
              </a:rPr>
              <a:t>SQL</a:t>
            </a:r>
            <a:r>
              <a:rPr lang="zh-CN" altLang="en-US" sz="3200" dirty="0">
                <a:solidFill>
                  <a:srgbClr val="121F3C"/>
                </a:solidFill>
                <a:latin typeface="PingFang SC" panose="020B0400000000000000" pitchFamily="34" charset="-122"/>
                <a:ea typeface="PingFang SC" panose="020B0400000000000000" pitchFamily="34" charset="-122"/>
              </a:rPr>
              <a:t>语句：</a:t>
            </a:r>
            <a:br>
              <a:rPr lang="zh-CN" altLang="en-US" sz="3200" dirty="0">
                <a:solidFill>
                  <a:srgbClr val="121F3C"/>
                </a:solidFill>
                <a:latin typeface="Helvetica" pitchFamily="2" charset="0"/>
              </a:rPr>
            </a:br>
            <a:r>
              <a:rPr lang="en-US" altLang="zh-CN" sz="3200" b="1" dirty="0">
                <a:solidFill>
                  <a:srgbClr val="121F3C"/>
                </a:solidFill>
                <a:latin typeface="Helvetica" pitchFamily="2" charset="0"/>
              </a:rPr>
              <a:t>select * from products where category = #{category} and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a:t>
            </a:r>
            <a:br>
              <a:rPr lang="en-US" altLang="zh-CN" sz="3200" b="1" dirty="0">
                <a:solidFill>
                  <a:srgbClr val="121F3C"/>
                </a:solidFill>
                <a:latin typeface="Helvetica" pitchFamily="2" charset="0"/>
              </a:rPr>
            </a:br>
            <a:r>
              <a:rPr lang="en-US" altLang="zh-CN" sz="3200" b="1" dirty="0">
                <a:solidFill>
                  <a:srgbClr val="121F3C"/>
                </a:solidFill>
                <a:latin typeface="Helvetica" pitchFamily="2" charset="0"/>
              </a:rPr>
              <a:t>and id &gt; #{id} order by id limit 10</a:t>
            </a:r>
            <a:endParaRPr lang="en-US" altLang="zh-CN" sz="3200" dirty="0">
              <a:solidFill>
                <a:srgbClr val="121F3C"/>
              </a:solidFill>
              <a:latin typeface="Helvetica" pitchFamily="2" charset="0"/>
            </a:endParaRPr>
          </a:p>
        </p:txBody>
      </p:sp>
      <p:sp>
        <p:nvSpPr>
          <p:cNvPr id="5" name="矩形 4">
            <a:extLst>
              <a:ext uri="{FF2B5EF4-FFF2-40B4-BE49-F238E27FC236}">
                <a16:creationId xmlns:a16="http://schemas.microsoft.com/office/drawing/2014/main" id="{FBECDBAE-6559-FE4E-AD1A-9D56A6CE8010}"/>
              </a:ext>
            </a:extLst>
          </p:cNvPr>
          <p:cNvSpPr/>
          <p:nvPr/>
        </p:nvSpPr>
        <p:spPr>
          <a:xfrm>
            <a:off x="1322394" y="7096216"/>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2.</a:t>
            </a:r>
            <a:r>
              <a:rPr lang="zh-CN" altLang="en-US" sz="4000" b="1" dirty="0">
                <a:solidFill>
                  <a:srgbClr val="4C4C4C"/>
                </a:solidFill>
                <a:latin typeface="PingFang TC" panose="020B0400000000000000" pitchFamily="34" charset="-120"/>
                <a:ea typeface="PingFang TC" panose="020B0400000000000000" pitchFamily="34" charset="-120"/>
              </a:rPr>
              <a:t>排查</a:t>
            </a:r>
            <a:endParaRPr lang="zh-CN" altLang="en-US" sz="4000" dirty="0">
              <a:solidFill>
                <a:srgbClr val="4C4C4C"/>
              </a:solidFill>
              <a:latin typeface="Helvetica Neue" panose="02000503000000020004" pitchFamily="2" charset="0"/>
            </a:endParaRPr>
          </a:p>
        </p:txBody>
      </p:sp>
      <p:sp>
        <p:nvSpPr>
          <p:cNvPr id="7" name="矩形 6">
            <a:extLst>
              <a:ext uri="{FF2B5EF4-FFF2-40B4-BE49-F238E27FC236}">
                <a16:creationId xmlns:a16="http://schemas.microsoft.com/office/drawing/2014/main" id="{D49F2819-9582-2E4E-9836-C662113D9DFE}"/>
              </a:ext>
            </a:extLst>
          </p:cNvPr>
          <p:cNvSpPr/>
          <p:nvPr/>
        </p:nvSpPr>
        <p:spPr>
          <a:xfrm>
            <a:off x="2016690" y="8069166"/>
            <a:ext cx="21034368" cy="2308324"/>
          </a:xfrm>
          <a:prstGeom prst="rect">
            <a:avLst/>
          </a:prstGeom>
        </p:spPr>
        <p:txBody>
          <a:bodyPr wrap="square">
            <a:spAutoFit/>
          </a:bodyPr>
          <a:lstStyle/>
          <a:p>
            <a:pPr marL="457200" indent="-457200" algn="l">
              <a:buFont typeface="+mj-lt"/>
              <a:buAutoNum type="arabicPeriod"/>
            </a:pPr>
            <a:r>
              <a:rPr lang="zh-CN" altLang="en-US" sz="3600" dirty="0">
                <a:solidFill>
                  <a:schemeClr val="bg1"/>
                </a:solidFill>
              </a:rPr>
              <a:t>使用explain观察，查询语句并未使用idx_category_sub_category索引，而是使用primary主键索引</a:t>
            </a:r>
          </a:p>
          <a:p>
            <a:pPr marL="457200" indent="-457200" algn="l">
              <a:buFont typeface="+mj-lt"/>
              <a:buAutoNum type="arabicPeriod"/>
            </a:pPr>
            <a:r>
              <a:rPr lang="zh-CN" altLang="en-US" sz="3600" dirty="0">
                <a:solidFill>
                  <a:schemeClr val="bg1"/>
                </a:solidFill>
              </a:rPr>
              <a:t>当数据量小的时候，会使用idx_category_sub_category索引，但是当数据量到达上千万的时候会使用index索引</a:t>
            </a:r>
          </a:p>
          <a:p>
            <a:pPr marL="457200" indent="-457200" algn="l">
              <a:buFont typeface="+mj-lt"/>
              <a:buAutoNum type="arabicPeriod"/>
            </a:pPr>
            <a:r>
              <a:rPr lang="zh-CN" altLang="en-US" sz="3600" dirty="0">
                <a:solidFill>
                  <a:schemeClr val="bg1"/>
                </a:solidFill>
              </a:rPr>
              <a:t>特别当limit值很小的时候，会走index索引</a:t>
            </a:r>
          </a:p>
        </p:txBody>
      </p:sp>
    </p:spTree>
    <p:extLst>
      <p:ext uri="{BB962C8B-B14F-4D97-AF65-F5344CB8AC3E}">
        <p14:creationId xmlns:p14="http://schemas.microsoft.com/office/powerpoint/2010/main" val="259846222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F56D1954-CE4E-2A48-A66C-2C7FF77D28C4}"/>
              </a:ext>
            </a:extLst>
          </p:cNvPr>
          <p:cNvSpPr/>
          <p:nvPr/>
        </p:nvSpPr>
        <p:spPr>
          <a:xfrm>
            <a:off x="1071303" y="1971592"/>
            <a:ext cx="4801315"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为什么会有上述问题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3" name="矩形 2">
            <a:extLst>
              <a:ext uri="{FF2B5EF4-FFF2-40B4-BE49-F238E27FC236}">
                <a16:creationId xmlns:a16="http://schemas.microsoft.com/office/drawing/2014/main" id="{3B539763-1B6E-DC49-8316-BE14C2AA7C95}"/>
              </a:ext>
            </a:extLst>
          </p:cNvPr>
          <p:cNvSpPr/>
          <p:nvPr/>
        </p:nvSpPr>
        <p:spPr>
          <a:xfrm>
            <a:off x="1676400" y="2928981"/>
            <a:ext cx="20218400" cy="4488428"/>
          </a:xfrm>
          <a:prstGeom prst="rect">
            <a:avLst/>
          </a:prstGeom>
        </p:spPr>
        <p:txBody>
          <a:bodyPr wrap="square">
            <a:spAutoFit/>
          </a:bodyPr>
          <a:lstStyle/>
          <a:p>
            <a:pPr algn="l">
              <a:buFont typeface="+mj-lt"/>
              <a:buAutoNum type="arabicPeriod"/>
            </a:pPr>
            <a:r>
              <a:rPr lang="zh-CN" altLang="en-US" sz="4000" dirty="0">
                <a:solidFill>
                  <a:schemeClr val="bg1"/>
                </a:solidFill>
                <a:latin typeface="Times" pitchFamily="2" charset="0"/>
                <a:ea typeface="PingFang SC" panose="020B0400000000000000" pitchFamily="34" charset="-122"/>
              </a:rPr>
              <a:t>回表问题，查询字段无法覆盖返回值，</a:t>
            </a:r>
            <a:r>
              <a:rPr lang="en-US" altLang="zh-CN" sz="4000" dirty="0">
                <a:solidFill>
                  <a:schemeClr val="bg1"/>
                </a:solidFill>
                <a:latin typeface="Helvetica" pitchFamily="2" charset="0"/>
                <a:ea typeface="PingFang SC" panose="020B0400000000000000" pitchFamily="34" charset="-122"/>
              </a:rPr>
              <a:t>MySQL</a:t>
            </a:r>
            <a:r>
              <a:rPr lang="zh-CN" altLang="en-US" sz="4000" dirty="0">
                <a:solidFill>
                  <a:schemeClr val="bg1"/>
                </a:solidFill>
                <a:latin typeface="Times" pitchFamily="2" charset="0"/>
                <a:ea typeface="PingFang SC" panose="020B0400000000000000" pitchFamily="34" charset="-122"/>
              </a:rPr>
              <a:t>认为回表成本过高</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limit</a:t>
            </a:r>
            <a:r>
              <a:rPr lang="zh-CN" altLang="en-US" sz="4000" dirty="0">
                <a:solidFill>
                  <a:schemeClr val="bg1"/>
                </a:solidFill>
                <a:latin typeface="PingFang SC" panose="020B0400000000000000" pitchFamily="34" charset="-122"/>
                <a:ea typeface="PingFang SC" panose="020B0400000000000000" pitchFamily="34" charset="-122"/>
              </a:rPr>
              <a:t>截取的数据较少的情况，</a:t>
            </a:r>
            <a:r>
              <a:rPr lang="en-US" altLang="zh-CN" sz="4000" dirty="0">
                <a:solidFill>
                  <a:schemeClr val="bg1"/>
                </a:solidFill>
                <a:latin typeface="Helvetica" pitchFamily="2" charset="0"/>
                <a:ea typeface="PingFang SC" panose="020B0400000000000000" pitchFamily="34" charset="-122"/>
              </a:rPr>
              <a:t>SQL</a:t>
            </a:r>
            <a:r>
              <a:rPr lang="zh-CN" altLang="en-US" sz="4000" dirty="0">
                <a:solidFill>
                  <a:schemeClr val="bg1"/>
                </a:solidFill>
                <a:latin typeface="PingFang SC" panose="020B0400000000000000" pitchFamily="34" charset="-122"/>
                <a:ea typeface="PingFang SC" panose="020B0400000000000000" pitchFamily="34" charset="-122"/>
              </a:rPr>
              <a:t>优化器会认为根据主键聚簇索引很快就能返回满足的数据。</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条件数据命中率较高的情况下，如扫描热门商品，通过</a:t>
            </a:r>
            <a:r>
              <a:rPr lang="en-US" altLang="zh-CN" sz="4000" dirty="0">
                <a:solidFill>
                  <a:schemeClr val="bg1"/>
                </a:solidFill>
                <a:latin typeface="Helvetica" pitchFamily="2" charset="0"/>
                <a:ea typeface="PingFang SC" panose="020B0400000000000000" pitchFamily="34" charset="-122"/>
              </a:rPr>
              <a:t>index</a:t>
            </a:r>
            <a:r>
              <a:rPr lang="zh-CN" altLang="en-US" sz="4000" dirty="0">
                <a:solidFill>
                  <a:schemeClr val="bg1"/>
                </a:solidFill>
                <a:latin typeface="PingFang SC" panose="020B0400000000000000" pitchFamily="34" charset="-122"/>
                <a:ea typeface="PingFang SC" panose="020B0400000000000000" pitchFamily="34" charset="-122"/>
              </a:rPr>
              <a:t>索引能很快筛选出满足条件的</a:t>
            </a:r>
            <a:r>
              <a:rPr lang="en-US" altLang="zh-CN" sz="4000" dirty="0">
                <a:solidFill>
                  <a:schemeClr val="bg1"/>
                </a:solidFill>
                <a:latin typeface="Helvetica" pitchFamily="2" charset="0"/>
                <a:ea typeface="PingFang SC" panose="020B0400000000000000" pitchFamily="34" charset="-122"/>
              </a:rPr>
              <a:t>10</a:t>
            </a:r>
            <a:r>
              <a:rPr lang="zh-CN" altLang="en-US" sz="4000" dirty="0">
                <a:solidFill>
                  <a:schemeClr val="bg1"/>
                </a:solidFill>
                <a:latin typeface="PingFang SC" panose="020B0400000000000000" pitchFamily="34" charset="-122"/>
                <a:ea typeface="PingFang SC" panose="020B0400000000000000" pitchFamily="34" charset="-122"/>
              </a:rPr>
              <a:t>条数据，并返回</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条件数据命中率很低，或全表扫描都无法满足条件的时候，例如查询一些冷门商品，则使用</a:t>
            </a:r>
            <a:r>
              <a:rPr lang="en-US" altLang="zh-CN" sz="4000" dirty="0">
                <a:solidFill>
                  <a:schemeClr val="bg1"/>
                </a:solidFill>
                <a:latin typeface="Helvetica" pitchFamily="2" charset="0"/>
                <a:ea typeface="PingFang SC" panose="020B0400000000000000" pitchFamily="34" charset="-122"/>
              </a:rPr>
              <a:t>primary key</a:t>
            </a:r>
            <a:r>
              <a:rPr lang="zh-CN" altLang="en-US" sz="4000" dirty="0">
                <a:solidFill>
                  <a:schemeClr val="bg1"/>
                </a:solidFill>
                <a:latin typeface="PingFang SC" panose="020B0400000000000000" pitchFamily="34" charset="-122"/>
                <a:ea typeface="PingFang SC" panose="020B0400000000000000" pitchFamily="34" charset="-122"/>
              </a:rPr>
              <a:t>扫描数据量过大</a:t>
            </a:r>
          </a:p>
        </p:txBody>
      </p:sp>
      <p:sp>
        <p:nvSpPr>
          <p:cNvPr id="4" name="矩形 3">
            <a:extLst>
              <a:ext uri="{FF2B5EF4-FFF2-40B4-BE49-F238E27FC236}">
                <a16:creationId xmlns:a16="http://schemas.microsoft.com/office/drawing/2014/main" id="{1EB13FC2-2C74-FC45-B819-2A6181544883}"/>
              </a:ext>
            </a:extLst>
          </p:cNvPr>
          <p:cNvSpPr/>
          <p:nvPr/>
        </p:nvSpPr>
        <p:spPr>
          <a:xfrm>
            <a:off x="1071303" y="7666912"/>
            <a:ext cx="3775393"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如何解决此问题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5" name="矩形 4">
            <a:extLst>
              <a:ext uri="{FF2B5EF4-FFF2-40B4-BE49-F238E27FC236}">
                <a16:creationId xmlns:a16="http://schemas.microsoft.com/office/drawing/2014/main" id="{48AE58D3-32FD-C849-AF82-36F22655DD83}"/>
              </a:ext>
            </a:extLst>
          </p:cNvPr>
          <p:cNvSpPr/>
          <p:nvPr/>
        </p:nvSpPr>
        <p:spPr>
          <a:xfrm>
            <a:off x="1358900" y="8624300"/>
            <a:ext cx="21399500" cy="3785652"/>
          </a:xfrm>
          <a:prstGeom prst="rect">
            <a:avLst/>
          </a:prstGeom>
        </p:spPr>
        <p:txBody>
          <a:bodyPr wrap="square">
            <a:spAutoFit/>
          </a:bodyPr>
          <a:lstStyle/>
          <a:p>
            <a:pPr algn="l"/>
            <a:r>
              <a:rPr lang="zh-CN" altLang="en-US" sz="4000" dirty="0">
                <a:solidFill>
                  <a:schemeClr val="bg1"/>
                </a:solidFill>
              </a:rPr>
              <a:t>select * from products force my_index(category , sub_category) where category = #{category} and sub_category = #{sub_category} and id &gt; #{id} order by id limit 10 强制走my_index索引，即可使得SQL走到最优索引</a:t>
            </a:r>
            <a:endParaRPr lang="en-US" altLang="zh-CN" sz="4000" dirty="0">
              <a:solidFill>
                <a:schemeClr val="bg1"/>
              </a:solidFill>
            </a:endParaRPr>
          </a:p>
          <a:p>
            <a:pPr algn="l"/>
            <a:endParaRPr lang="zh-CN" altLang="en-US" sz="4000" dirty="0">
              <a:solidFill>
                <a:schemeClr val="bg1"/>
              </a:solidFill>
            </a:endParaRPr>
          </a:p>
          <a:p>
            <a:pPr algn="l"/>
            <a:r>
              <a:rPr lang="zh-CN" altLang="en-US" sz="4000" dirty="0">
                <a:solidFill>
                  <a:schemeClr val="bg1"/>
                </a:solidFill>
              </a:rPr>
              <a:t>select * from products where category = #{category} and sub_category = #{sub_category} and id &gt; #{id} order by (id + 0) limit 10 使用order by (id + 0) 这种形式</a:t>
            </a:r>
          </a:p>
        </p:txBody>
      </p:sp>
    </p:spTree>
    <p:extLst>
      <p:ext uri="{BB962C8B-B14F-4D97-AF65-F5344CB8AC3E}">
        <p14:creationId xmlns:p14="http://schemas.microsoft.com/office/powerpoint/2010/main" val="19509753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77385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7808417"/>
            <a:ext cx="40843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402932"/>
            <a:ext cx="1435735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en-US" altLang="zh-CN" sz="6000" dirty="0" err="1"/>
              <a:t>InnoDB</a:t>
            </a:r>
            <a:r>
              <a:rPr lang="zh-CN" altLang="en-US" sz="6000" dirty="0"/>
              <a:t>行锁（数据库的隔离级别）</a:t>
            </a:r>
          </a:p>
        </p:txBody>
      </p:sp>
      <p:sp>
        <p:nvSpPr>
          <p:cNvPr id="164" name="这里可以放小标题字"/>
          <p:cNvSpPr txBox="1"/>
          <p:nvPr/>
        </p:nvSpPr>
        <p:spPr>
          <a:xfrm>
            <a:off x="3181453" y="7763085"/>
            <a:ext cx="779700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遇到死锁应该如何处理</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4</a:t>
            </a:r>
            <a:r>
              <a:rPr lang="zh-CN" altLang="en-US" dirty="0">
                <a:solidFill>
                  <a:schemeClr val="bg1"/>
                </a:solidFill>
              </a:rPr>
              <a:t>  锁</a:t>
            </a:r>
            <a:endParaRPr dirty="0">
              <a:solidFill>
                <a:schemeClr val="bg1"/>
              </a:solidFill>
            </a:endParaRPr>
          </a:p>
        </p:txBody>
      </p:sp>
    </p:spTree>
    <p:extLst>
      <p:ext uri="{BB962C8B-B14F-4D97-AF65-F5344CB8AC3E}">
        <p14:creationId xmlns:p14="http://schemas.microsoft.com/office/powerpoint/2010/main" val="31440464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98605"/>
            <a:ext cx="5279713"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t>这里可以放标题字标题字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0523553" y="6552723"/>
            <a:ext cx="2954991" cy="610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r>
              <a:rPr lang="zh-CN" altLang="en-US" dirty="0"/>
              <a:t>敬请期待</a:t>
            </a:r>
            <a:endParaRPr dirty="0"/>
          </a:p>
        </p:txBody>
      </p:sp>
    </p:spTree>
    <p:extLst>
      <p:ext uri="{BB962C8B-B14F-4D97-AF65-F5344CB8AC3E}">
        <p14:creationId xmlns:p14="http://schemas.microsoft.com/office/powerpoint/2010/main" val="20895263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800F0"/>
        </a:solidFill>
        <a:effectLst/>
      </p:bgPr>
    </p:bg>
    <p:spTree>
      <p:nvGrpSpPr>
        <p:cNvPr id="1" name=""/>
        <p:cNvGrpSpPr/>
        <p:nvPr/>
      </p:nvGrpSpPr>
      <p:grpSpPr>
        <a:xfrm>
          <a:off x="0" y="0"/>
          <a:ext cx="0" cy="0"/>
          <a:chOff x="0" y="0"/>
          <a:chExt cx="0" cy="0"/>
        </a:xfrm>
      </p:grpSpPr>
      <p:sp>
        <p:nvSpPr>
          <p:cNvPr id="185" name="Thanks"/>
          <p:cNvSpPr txBox="1"/>
          <p:nvPr/>
        </p:nvSpPr>
        <p:spPr>
          <a:xfrm>
            <a:off x="5725950" y="3445574"/>
            <a:ext cx="12932100" cy="593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28000">
                <a:latin typeface="Poppins"/>
                <a:ea typeface="Poppins"/>
                <a:cs typeface="Poppins"/>
                <a:sym typeface="Poppins"/>
              </a:defRPr>
            </a:lvl1pPr>
          </a:lstStyle>
          <a:p>
            <a:r>
              <a:t>Thanks</a:t>
            </a:r>
          </a:p>
        </p:txBody>
      </p:sp>
      <p:sp>
        <p:nvSpPr>
          <p:cNvPr id="186" name="圆形"/>
          <p:cNvSpPr/>
          <p:nvPr/>
        </p:nvSpPr>
        <p:spPr>
          <a:xfrm>
            <a:off x="5000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7" name="圆形"/>
          <p:cNvSpPr/>
          <p:nvPr/>
        </p:nvSpPr>
        <p:spPr>
          <a:xfrm>
            <a:off x="18652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88" name="inkeverse-白字logo-23.png" descr="inkeverse-白字logo-23.png"/>
          <p:cNvPicPr>
            <a:picLocks noChangeAspect="1"/>
          </p:cNvPicPr>
          <p:nvPr/>
        </p:nvPicPr>
        <p:blipFill>
          <a:blip r:embed="rId2">
            <a:extLst/>
          </a:blip>
          <a:stretch>
            <a:fillRect/>
          </a:stretch>
        </p:blipFill>
        <p:spPr>
          <a:xfrm>
            <a:off x="10689679" y="11868123"/>
            <a:ext cx="3004642" cy="57882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40D242BA-73E8-6B48-853F-D49210EF79F3}"/>
              </a:ext>
            </a:extLst>
          </p:cNvPr>
          <p:cNvPicPr>
            <a:picLocks noChangeAspect="1"/>
          </p:cNvPicPr>
          <p:nvPr/>
        </p:nvPicPr>
        <p:blipFill>
          <a:blip r:embed="rId2"/>
          <a:stretch>
            <a:fillRect/>
          </a:stretch>
        </p:blipFill>
        <p:spPr>
          <a:xfrm>
            <a:off x="1322394" y="3921694"/>
            <a:ext cx="15140330" cy="8448106"/>
          </a:xfrm>
          <a:prstGeom prst="rect">
            <a:avLst/>
          </a:prstGeom>
        </p:spPr>
      </p:pic>
      <p:sp>
        <p:nvSpPr>
          <p:cNvPr id="2" name="文本框 1">
            <a:extLst>
              <a:ext uri="{FF2B5EF4-FFF2-40B4-BE49-F238E27FC236}">
                <a16:creationId xmlns:a16="http://schemas.microsoft.com/office/drawing/2014/main" id="{267CCECE-2C30-374D-9920-99A449435A12}"/>
              </a:ext>
            </a:extLst>
          </p:cNvPr>
          <p:cNvSpPr txBox="1"/>
          <p:nvPr/>
        </p:nvSpPr>
        <p:spPr>
          <a:xfrm>
            <a:off x="1071303" y="2118278"/>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以下</a:t>
            </a:r>
            <a:r>
              <a:rPr lang="en-US" altLang="zh-CN" sz="5400" dirty="0" err="1">
                <a:solidFill>
                  <a:schemeClr val="bg1"/>
                </a:solidFill>
              </a:rPr>
              <a:t>sql</a:t>
            </a:r>
            <a:r>
              <a:rPr lang="zh-CN" altLang="en-US" sz="5400" dirty="0">
                <a:solidFill>
                  <a:schemeClr val="bg1"/>
                </a:solidFill>
              </a:rPr>
              <a:t>分别会产生什么样的结果？</a:t>
            </a:r>
            <a:endParaRPr kumimoji="0" lang="zh-CN" altLang="en-US" sz="54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18563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F37A527D-CA36-7044-828A-ECE9030D8817}"/>
              </a:ext>
            </a:extLst>
          </p:cNvPr>
          <p:cNvPicPr>
            <a:picLocks noChangeAspect="1"/>
          </p:cNvPicPr>
          <p:nvPr/>
        </p:nvPicPr>
        <p:blipFill>
          <a:blip r:embed="rId2"/>
          <a:stretch>
            <a:fillRect/>
          </a:stretch>
        </p:blipFill>
        <p:spPr>
          <a:xfrm>
            <a:off x="1322394" y="3314699"/>
            <a:ext cx="16244128" cy="9842501"/>
          </a:xfrm>
          <a:prstGeom prst="rect">
            <a:avLst/>
          </a:prstGeom>
        </p:spPr>
      </p:pic>
      <p:sp>
        <p:nvSpPr>
          <p:cNvPr id="13" name="文本框 12">
            <a:extLst>
              <a:ext uri="{FF2B5EF4-FFF2-40B4-BE49-F238E27FC236}">
                <a16:creationId xmlns:a16="http://schemas.microsoft.com/office/drawing/2014/main" id="{32B8DBD4-02FF-9646-8B76-7EDF9363C5B3}"/>
              </a:ext>
            </a:extLst>
          </p:cNvPr>
          <p:cNvSpPr txBox="1"/>
          <p:nvPr/>
        </p:nvSpPr>
        <p:spPr>
          <a:xfrm>
            <a:off x="1322394" y="1814780"/>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以下</a:t>
            </a:r>
            <a:r>
              <a:rPr lang="en-US" altLang="zh-CN" sz="5400" dirty="0" err="1">
                <a:solidFill>
                  <a:schemeClr val="bg1"/>
                </a:solidFill>
              </a:rPr>
              <a:t>sql</a:t>
            </a:r>
            <a:r>
              <a:rPr lang="zh-CN" altLang="en-US" sz="5400" dirty="0">
                <a:solidFill>
                  <a:schemeClr val="bg1"/>
                </a:solidFill>
              </a:rPr>
              <a:t>分别会产生什么样的结果？</a:t>
            </a:r>
            <a:endParaRPr kumimoji="0" lang="zh-CN" altLang="en-US" sz="54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378991951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5" name="文本框 14">
            <a:extLst>
              <a:ext uri="{FF2B5EF4-FFF2-40B4-BE49-F238E27FC236}">
                <a16:creationId xmlns:a16="http://schemas.microsoft.com/office/drawing/2014/main" id="{9ED804BA-3486-2941-9CE0-C21CE0C76DE5}"/>
              </a:ext>
            </a:extLst>
          </p:cNvPr>
          <p:cNvSpPr txBox="1"/>
          <p:nvPr/>
        </p:nvSpPr>
        <p:spPr>
          <a:xfrm>
            <a:off x="1071303" y="2121989"/>
            <a:ext cx="7109640" cy="923330"/>
          </a:xfrm>
          <a:prstGeom prst="rect">
            <a:avLst/>
          </a:prstGeom>
          <a:noFill/>
        </p:spPr>
        <p:txBody>
          <a:bodyPr wrap="none" rtlCol="0">
            <a:spAutoFit/>
          </a:bodyPr>
          <a:lstStyle/>
          <a:p>
            <a:r>
              <a:rPr kumimoji="1" lang="zh-CN" altLang="en-US" sz="5400" dirty="0">
                <a:solidFill>
                  <a:schemeClr val="bg1"/>
                </a:solidFill>
              </a:rPr>
              <a:t>是否遇到过这种字段？</a:t>
            </a:r>
          </a:p>
        </p:txBody>
      </p:sp>
      <p:pic>
        <p:nvPicPr>
          <p:cNvPr id="16" name="图片 15">
            <a:extLst>
              <a:ext uri="{FF2B5EF4-FFF2-40B4-BE49-F238E27FC236}">
                <a16:creationId xmlns:a16="http://schemas.microsoft.com/office/drawing/2014/main" id="{22B87F41-DE67-104D-960E-37258041DAFD}"/>
              </a:ext>
            </a:extLst>
          </p:cNvPr>
          <p:cNvPicPr>
            <a:picLocks noChangeAspect="1"/>
          </p:cNvPicPr>
          <p:nvPr/>
        </p:nvPicPr>
        <p:blipFill>
          <a:blip r:embed="rId2"/>
          <a:stretch>
            <a:fillRect/>
          </a:stretch>
        </p:blipFill>
        <p:spPr>
          <a:xfrm>
            <a:off x="1071303" y="3372197"/>
            <a:ext cx="15377118" cy="3828143"/>
          </a:xfrm>
          <a:prstGeom prst="rect">
            <a:avLst/>
          </a:prstGeom>
        </p:spPr>
      </p:pic>
      <p:sp>
        <p:nvSpPr>
          <p:cNvPr id="2" name="矩形 1">
            <a:extLst>
              <a:ext uri="{FF2B5EF4-FFF2-40B4-BE49-F238E27FC236}">
                <a16:creationId xmlns:a16="http://schemas.microsoft.com/office/drawing/2014/main" id="{BA5BB0B7-5738-FB43-A933-F1FC10E0C85D}"/>
              </a:ext>
            </a:extLst>
          </p:cNvPr>
          <p:cNvSpPr/>
          <p:nvPr/>
        </p:nvSpPr>
        <p:spPr>
          <a:xfrm>
            <a:off x="1071303" y="8051357"/>
            <a:ext cx="18851636" cy="3785652"/>
          </a:xfrm>
          <a:prstGeom prst="rect">
            <a:avLst/>
          </a:prstGeom>
        </p:spPr>
        <p:txBody>
          <a:bodyPr wrap="none">
            <a:spAutoFit/>
          </a:bodyPr>
          <a:lstStyle/>
          <a:p>
            <a:pPr algn="l"/>
            <a:r>
              <a:rPr kumimoji="1" lang="zh-CN" altLang="en-US" sz="6000" dirty="0">
                <a:solidFill>
                  <a:schemeClr val="bg1"/>
                </a:solidFill>
              </a:rPr>
              <a:t>更加常见的可能是  </a:t>
            </a:r>
            <a:r>
              <a:rPr kumimoji="1" lang="en-US" altLang="zh-CN" sz="6000" dirty="0" err="1">
                <a:solidFill>
                  <a:schemeClr val="bg1"/>
                </a:solidFill>
              </a:rPr>
              <a:t>tinyint</a:t>
            </a:r>
            <a:r>
              <a:rPr kumimoji="1" lang="en-US" altLang="zh-CN" sz="6000" dirty="0">
                <a:solidFill>
                  <a:schemeClr val="bg1"/>
                </a:solidFill>
              </a:rPr>
              <a:t>(1) </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这种形式。</a:t>
            </a:r>
            <a:endParaRPr kumimoji="1" lang="en-US" altLang="zh-CN" sz="6000" dirty="0">
              <a:solidFill>
                <a:schemeClr val="bg1"/>
              </a:solidFill>
            </a:endParaRPr>
          </a:p>
          <a:p>
            <a:pPr algn="l"/>
            <a:endParaRPr kumimoji="1" lang="en-US" altLang="zh-CN" sz="6000" dirty="0">
              <a:solidFill>
                <a:schemeClr val="bg1"/>
              </a:solidFill>
            </a:endParaRPr>
          </a:p>
          <a:p>
            <a:pPr algn="l"/>
            <a:r>
              <a:rPr kumimoji="1" lang="zh-CN" altLang="en-US" sz="6000" dirty="0">
                <a:solidFill>
                  <a:schemeClr val="bg1"/>
                </a:solidFill>
              </a:rPr>
              <a:t>那</a:t>
            </a:r>
            <a:r>
              <a:rPr kumimoji="1" lang="en-US" altLang="zh-CN" sz="6000" dirty="0">
                <a:solidFill>
                  <a:schemeClr val="bg1"/>
                </a:solidFill>
              </a:rPr>
              <a:t> </a:t>
            </a:r>
            <a:r>
              <a:rPr kumimoji="1" lang="en-US" altLang="zh-CN" sz="6000" dirty="0" err="1">
                <a:solidFill>
                  <a:schemeClr val="bg1"/>
                </a:solidFill>
              </a:rPr>
              <a:t>tinyint</a:t>
            </a:r>
            <a:r>
              <a:rPr kumimoji="1" lang="en-US" altLang="zh-CN" sz="6000" dirty="0">
                <a:solidFill>
                  <a:schemeClr val="bg1"/>
                </a:solidFill>
              </a:rPr>
              <a:t>(1)</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括号里的数字 </a:t>
            </a:r>
            <a:r>
              <a:rPr kumimoji="1" lang="en-US" altLang="zh-CN" sz="6000" dirty="0">
                <a:solidFill>
                  <a:schemeClr val="bg1"/>
                </a:solidFill>
              </a:rPr>
              <a:t>1</a:t>
            </a:r>
            <a:r>
              <a:rPr kumimoji="1" lang="zh-CN" altLang="en-US" sz="6000" dirty="0">
                <a:solidFill>
                  <a:schemeClr val="bg1"/>
                </a:solidFill>
              </a:rPr>
              <a:t>、</a:t>
            </a:r>
            <a:r>
              <a:rPr kumimoji="1" lang="en-US" altLang="zh-CN" sz="6000" dirty="0">
                <a:solidFill>
                  <a:schemeClr val="bg1"/>
                </a:solidFill>
              </a:rPr>
              <a:t>11</a:t>
            </a:r>
            <a:r>
              <a:rPr kumimoji="1" lang="zh-CN" altLang="en-US" sz="6000" dirty="0">
                <a:solidFill>
                  <a:schemeClr val="bg1"/>
                </a:solidFill>
              </a:rPr>
              <a:t>代表什么呢？ </a:t>
            </a:r>
            <a:endParaRPr kumimoji="1" lang="en-US" altLang="zh-CN" sz="6000" dirty="0">
              <a:solidFill>
                <a:schemeClr val="bg1"/>
              </a:solidFill>
            </a:endParaRPr>
          </a:p>
          <a:p>
            <a:pPr algn="l"/>
            <a:endParaRPr kumimoji="1" lang="zh-CN" altLang="en-US" sz="6000" dirty="0">
              <a:solidFill>
                <a:schemeClr val="bg1"/>
              </a:solidFill>
            </a:endParaRPr>
          </a:p>
        </p:txBody>
      </p:sp>
      <p:sp>
        <p:nvSpPr>
          <p:cNvPr id="4" name="文本框 3">
            <a:extLst>
              <a:ext uri="{FF2B5EF4-FFF2-40B4-BE49-F238E27FC236}">
                <a16:creationId xmlns:a16="http://schemas.microsoft.com/office/drawing/2014/main" id="{0619C6DC-7B61-764C-93BE-34D2E5CAEBF2}"/>
              </a:ext>
            </a:extLst>
          </p:cNvPr>
          <p:cNvSpPr txBox="1"/>
          <p:nvPr/>
        </p:nvSpPr>
        <p:spPr>
          <a:xfrm>
            <a:off x="16999651" y="4630735"/>
            <a:ext cx="379591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chemeClr val="bg1"/>
                </a:solidFill>
                <a:effectLst/>
                <a:uFillTx/>
                <a:latin typeface="+mn-lt"/>
                <a:ea typeface="+mn-ea"/>
                <a:cs typeface="+mn-cs"/>
                <a:sym typeface="Helvetica Neue"/>
              </a:rPr>
              <a:t>显示宽度</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FB9A47E1-58D9-864D-95F8-95878C168884}"/>
              </a:ext>
            </a:extLst>
          </p:cNvPr>
          <p:cNvPicPr>
            <a:picLocks noChangeAspect="1"/>
          </p:cNvPicPr>
          <p:nvPr/>
        </p:nvPicPr>
        <p:blipFill>
          <a:blip r:embed="rId2"/>
          <a:stretch>
            <a:fillRect/>
          </a:stretch>
        </p:blipFill>
        <p:spPr>
          <a:xfrm>
            <a:off x="790319" y="3733800"/>
            <a:ext cx="22693746" cy="6400800"/>
          </a:xfrm>
          <a:prstGeom prst="rect">
            <a:avLst/>
          </a:prstGeom>
        </p:spPr>
      </p:pic>
    </p:spTree>
    <p:extLst>
      <p:ext uri="{BB962C8B-B14F-4D97-AF65-F5344CB8AC3E}">
        <p14:creationId xmlns:p14="http://schemas.microsoft.com/office/powerpoint/2010/main" val="17047367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4" name="文本框 3">
            <a:extLst>
              <a:ext uri="{FF2B5EF4-FFF2-40B4-BE49-F238E27FC236}">
                <a16:creationId xmlns:a16="http://schemas.microsoft.com/office/drawing/2014/main" id="{201964D8-3C80-2847-88BA-5CF8E9AB6E34}"/>
              </a:ext>
            </a:extLst>
          </p:cNvPr>
          <p:cNvSpPr txBox="1"/>
          <p:nvPr/>
        </p:nvSpPr>
        <p:spPr>
          <a:xfrm>
            <a:off x="4271127" y="1939885"/>
            <a:ext cx="197493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chemeClr val="bg1"/>
                </a:solidFill>
                <a:effectLst/>
                <a:uFillTx/>
                <a:latin typeface="+mn-lt"/>
                <a:ea typeface="+mn-ea"/>
                <a:cs typeface="+mn-cs"/>
                <a:sym typeface="Helvetica Neue"/>
              </a:rPr>
              <a:t>ENUM</a:t>
            </a:r>
            <a:endParaRPr kumimoji="0" lang="zh-CN" altLang="en-US" sz="48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D0A36544-E42F-F644-B814-6EE4B4BD2979}"/>
              </a:ext>
            </a:extLst>
          </p:cNvPr>
          <p:cNvPicPr>
            <a:picLocks noChangeAspect="1"/>
          </p:cNvPicPr>
          <p:nvPr/>
        </p:nvPicPr>
        <p:blipFill>
          <a:blip r:embed="rId2"/>
          <a:stretch>
            <a:fillRect/>
          </a:stretch>
        </p:blipFill>
        <p:spPr>
          <a:xfrm>
            <a:off x="12976455" y="3210327"/>
            <a:ext cx="11072559" cy="3567265"/>
          </a:xfrm>
          <a:prstGeom prst="rect">
            <a:avLst/>
          </a:prstGeom>
        </p:spPr>
      </p:pic>
      <p:sp>
        <p:nvSpPr>
          <p:cNvPr id="6" name="文本框 5">
            <a:extLst>
              <a:ext uri="{FF2B5EF4-FFF2-40B4-BE49-F238E27FC236}">
                <a16:creationId xmlns:a16="http://schemas.microsoft.com/office/drawing/2014/main" id="{00515718-336A-9B4E-937B-EE5591C08721}"/>
              </a:ext>
            </a:extLst>
          </p:cNvPr>
          <p:cNvSpPr txBox="1"/>
          <p:nvPr/>
        </p:nvSpPr>
        <p:spPr>
          <a:xfrm>
            <a:off x="1294163" y="3156923"/>
            <a:ext cx="11441212"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4400" dirty="0">
                <a:solidFill>
                  <a:schemeClr val="bg1"/>
                </a:solidFill>
              </a:rPr>
              <a:t>MySQL </a:t>
            </a:r>
            <a:r>
              <a:rPr lang="zh-CN" altLang="en-US" sz="4400" dirty="0">
                <a:solidFill>
                  <a:schemeClr val="bg1"/>
                </a:solidFill>
              </a:rPr>
              <a:t>官方在实现 </a:t>
            </a:r>
            <a:r>
              <a:rPr lang="en-US" altLang="zh-CN" sz="4400" dirty="0">
                <a:solidFill>
                  <a:schemeClr val="bg1"/>
                </a:solidFill>
              </a:rPr>
              <a:t>ENUM </a:t>
            </a:r>
            <a:r>
              <a:rPr lang="zh-CN" altLang="en-US" sz="4400" dirty="0">
                <a:solidFill>
                  <a:schemeClr val="bg1"/>
                </a:solidFill>
              </a:rPr>
              <a:t>这个数据类型时，实际上是用 </a:t>
            </a:r>
            <a:r>
              <a:rPr lang="en-US" altLang="zh-CN" sz="4400" dirty="0">
                <a:solidFill>
                  <a:schemeClr val="bg1"/>
                </a:solidFill>
              </a:rPr>
              <a:t>TINYINT </a:t>
            </a:r>
            <a:r>
              <a:rPr lang="zh-CN" altLang="en-US" sz="4400" dirty="0">
                <a:solidFill>
                  <a:schemeClr val="bg1"/>
                </a:solidFill>
              </a:rPr>
              <a:t>来存储的。</a:t>
            </a:r>
            <a:endParaRPr lang="en-US" altLang="zh-CN" sz="4400" dirty="0">
              <a:solidFill>
                <a:schemeClr val="bg1"/>
              </a:solidFill>
            </a:endParaRPr>
          </a:p>
          <a:p>
            <a:pPr algn="l"/>
            <a:endParaRPr lang="en-US" altLang="zh-CN" sz="4400" dirty="0">
              <a:solidFill>
                <a:schemeClr val="bg1"/>
              </a:solidFill>
            </a:endParaRPr>
          </a:p>
          <a:p>
            <a:pPr algn="l"/>
            <a:r>
              <a:rPr lang="zh-CN" altLang="en-US" sz="4400" dirty="0">
                <a:solidFill>
                  <a:schemeClr val="bg1"/>
                </a:solidFill>
              </a:rPr>
              <a:t>可读性也比较好，不需要映射成类似 </a:t>
            </a:r>
            <a:r>
              <a:rPr lang="en-US" altLang="zh-CN" sz="4400" dirty="0">
                <a:solidFill>
                  <a:schemeClr val="bg1"/>
                </a:solidFill>
              </a:rPr>
              <a:t>1,2,3 </a:t>
            </a:r>
            <a:r>
              <a:rPr lang="zh-CN" altLang="en-US" sz="4400" dirty="0">
                <a:solidFill>
                  <a:schemeClr val="bg1"/>
                </a:solidFill>
              </a:rPr>
              <a:t>这样的数值。</a:t>
            </a:r>
          </a:p>
          <a:p>
            <a:pPr algn="l"/>
            <a:endParaRPr lang="zh-CN" altLang="en-US" sz="4400" dirty="0">
              <a:solidFill>
                <a:schemeClr val="bg1"/>
              </a:solidFill>
            </a:endParaRPr>
          </a:p>
        </p:txBody>
      </p:sp>
      <p:sp>
        <p:nvSpPr>
          <p:cNvPr id="8" name="矩形 7">
            <a:extLst>
              <a:ext uri="{FF2B5EF4-FFF2-40B4-BE49-F238E27FC236}">
                <a16:creationId xmlns:a16="http://schemas.microsoft.com/office/drawing/2014/main" id="{0BE71A21-B6B1-F04F-8C10-15E63F35E139}"/>
              </a:ext>
            </a:extLst>
          </p:cNvPr>
          <p:cNvSpPr/>
          <p:nvPr/>
        </p:nvSpPr>
        <p:spPr>
          <a:xfrm>
            <a:off x="1322394" y="7547034"/>
            <a:ext cx="17678399" cy="2308324"/>
          </a:xfrm>
          <a:prstGeom prst="rect">
            <a:avLst/>
          </a:prstGeom>
        </p:spPr>
        <p:txBody>
          <a:bodyPr wrap="square">
            <a:spAutoFit/>
          </a:bodyPr>
          <a:lstStyle/>
          <a:p>
            <a:pPr algn="just"/>
            <a:r>
              <a:rPr lang="zh-CN" altLang="en-US" sz="3600" dirty="0">
                <a:solidFill>
                  <a:srgbClr val="000000"/>
                </a:solidFill>
                <a:latin typeface="Open Sans"/>
              </a:rPr>
              <a:t>但是 </a:t>
            </a:r>
            <a:r>
              <a:rPr lang="en-US" altLang="zh-CN" sz="3600" dirty="0">
                <a:solidFill>
                  <a:srgbClr val="000000"/>
                </a:solidFill>
                <a:latin typeface="Open Sans"/>
              </a:rPr>
              <a:t>ENUM </a:t>
            </a:r>
            <a:r>
              <a:rPr lang="zh-CN" altLang="en-US" sz="3600" dirty="0">
                <a:solidFill>
                  <a:srgbClr val="000000"/>
                </a:solidFill>
                <a:latin typeface="Open Sans"/>
              </a:rPr>
              <a:t>这个数据类型在 </a:t>
            </a:r>
            <a:r>
              <a:rPr lang="en-US" altLang="zh-CN" sz="3600" dirty="0">
                <a:solidFill>
                  <a:srgbClr val="000000"/>
                </a:solidFill>
                <a:latin typeface="Open Sans"/>
              </a:rPr>
              <a:t>MySQL </a:t>
            </a:r>
            <a:r>
              <a:rPr lang="zh-CN" altLang="en-US" sz="3600" dirty="0">
                <a:solidFill>
                  <a:srgbClr val="000000"/>
                </a:solidFill>
                <a:latin typeface="Open Sans"/>
              </a:rPr>
              <a:t>数据库中有一点不好的地方是，</a:t>
            </a:r>
            <a:r>
              <a:rPr lang="zh-CN" altLang="en-US" sz="3600" b="1" dirty="0">
                <a:solidFill>
                  <a:srgbClr val="000000"/>
                </a:solidFill>
                <a:latin typeface="Open Sans"/>
              </a:rPr>
              <a:t>字符串列表是预定义的，以后如果要添加或删除属性必须使用 </a:t>
            </a:r>
            <a:r>
              <a:rPr lang="en-US" altLang="zh-CN" sz="3600" b="1" dirty="0">
                <a:solidFill>
                  <a:srgbClr val="000000"/>
                </a:solidFill>
                <a:latin typeface="Open Sans"/>
              </a:rPr>
              <a:t>ALTER TABLE</a:t>
            </a:r>
            <a:r>
              <a:rPr lang="zh-CN" altLang="en-US" sz="3600" dirty="0">
                <a:solidFill>
                  <a:srgbClr val="000000"/>
                </a:solidFill>
                <a:latin typeface="Open Sans"/>
              </a:rPr>
              <a:t>。</a:t>
            </a:r>
          </a:p>
          <a:p>
            <a:pPr algn="just"/>
            <a:r>
              <a:rPr lang="zh-CN" altLang="en-US" sz="3600" dirty="0">
                <a:solidFill>
                  <a:srgbClr val="000000"/>
                </a:solidFill>
                <a:latin typeface="Open Sans"/>
              </a:rPr>
              <a:t>即便现在 </a:t>
            </a:r>
            <a:r>
              <a:rPr lang="en-US" altLang="zh-CN" sz="3600" dirty="0">
                <a:solidFill>
                  <a:srgbClr val="000000"/>
                </a:solidFill>
                <a:latin typeface="Open Sans"/>
              </a:rPr>
              <a:t>MySQL </a:t>
            </a:r>
            <a:r>
              <a:rPr lang="zh-CN" altLang="en-US" sz="3600" dirty="0">
                <a:solidFill>
                  <a:srgbClr val="000000"/>
                </a:solidFill>
                <a:latin typeface="Open Sans"/>
              </a:rPr>
              <a:t>数据库有了 </a:t>
            </a:r>
            <a:r>
              <a:rPr lang="en-US" altLang="zh-CN" sz="3600" dirty="0">
                <a:solidFill>
                  <a:srgbClr val="000000"/>
                </a:solidFill>
                <a:latin typeface="Open Sans"/>
              </a:rPr>
              <a:t>online DDL</a:t>
            </a:r>
            <a:r>
              <a:rPr lang="zh-CN" altLang="en-US" sz="3600" dirty="0">
                <a:solidFill>
                  <a:srgbClr val="000000"/>
                </a:solidFill>
                <a:latin typeface="Open Sans"/>
              </a:rPr>
              <a:t>，</a:t>
            </a:r>
            <a:r>
              <a:rPr lang="en-US" altLang="zh-CN" sz="3600" dirty="0">
                <a:solidFill>
                  <a:srgbClr val="000000"/>
                </a:solidFill>
                <a:latin typeface="Open Sans"/>
              </a:rPr>
              <a:t>ALTER TABLE </a:t>
            </a:r>
            <a:r>
              <a:rPr lang="zh-CN" altLang="en-US" sz="3600" dirty="0">
                <a:solidFill>
                  <a:srgbClr val="000000"/>
                </a:solidFill>
                <a:latin typeface="Open Sans"/>
              </a:rPr>
              <a:t>时不会锁表，在大表上这也是一个很重的操作。</a:t>
            </a:r>
          </a:p>
        </p:txBody>
      </p:sp>
      <p:sp>
        <p:nvSpPr>
          <p:cNvPr id="9" name="文本框 8">
            <a:extLst>
              <a:ext uri="{FF2B5EF4-FFF2-40B4-BE49-F238E27FC236}">
                <a16:creationId xmlns:a16="http://schemas.microsoft.com/office/drawing/2014/main" id="{4396870C-FDAA-3B42-9D84-3EA257468372}"/>
              </a:ext>
            </a:extLst>
          </p:cNvPr>
          <p:cNvSpPr txBox="1"/>
          <p:nvPr/>
        </p:nvSpPr>
        <p:spPr>
          <a:xfrm>
            <a:off x="1322394" y="10171050"/>
            <a:ext cx="1435489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3600" dirty="0">
                <a:solidFill>
                  <a:schemeClr val="bg1"/>
                </a:solidFill>
              </a:rPr>
              <a:t>如果给 </a:t>
            </a:r>
            <a:r>
              <a:rPr lang="en-US" altLang="zh-CN" sz="3600" dirty="0">
                <a:solidFill>
                  <a:schemeClr val="bg1"/>
                </a:solidFill>
              </a:rPr>
              <a:t>ENUM </a:t>
            </a:r>
            <a:r>
              <a:rPr lang="zh-CN" altLang="en-US" sz="3600" dirty="0">
                <a:solidFill>
                  <a:schemeClr val="bg1"/>
                </a:solidFill>
              </a:rPr>
              <a:t>列插入了一个无效值，则会转换为空字符串（ ’ ’ ）存储</a:t>
            </a:r>
            <a:endParaRPr lang="en-US" altLang="zh-CN" sz="3600" dirty="0">
              <a:solidFill>
                <a:schemeClr val="bg1"/>
              </a:solidFill>
            </a:endParaRPr>
          </a:p>
          <a:p>
            <a:pPr algn="l"/>
            <a:r>
              <a:rPr lang="zh-CN" altLang="en-US" sz="3600" dirty="0">
                <a:solidFill>
                  <a:schemeClr val="bg1"/>
                </a:solidFill>
              </a:rPr>
              <a:t>（</a:t>
            </a:r>
            <a:r>
              <a:rPr lang="en-US" altLang="zh-CN" sz="3600" dirty="0">
                <a:solidFill>
                  <a:schemeClr val="bg1"/>
                </a:solidFill>
              </a:rPr>
              <a:t>SQL_MODE </a:t>
            </a:r>
            <a:r>
              <a:rPr lang="zh-CN" altLang="en-US" sz="3600" dirty="0">
                <a:solidFill>
                  <a:schemeClr val="bg1"/>
                </a:solidFill>
              </a:rPr>
              <a:t>设置在严格模式下会直接抛出错误）。</a:t>
            </a:r>
          </a:p>
          <a:p>
            <a:pPr marL="0" marR="0" indent="0" algn="l" defTabSz="2438338"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chemeClr val="bg1"/>
              </a:solidFill>
              <a:effectLst/>
              <a:uFillTx/>
              <a:latin typeface="+mn-lt"/>
              <a:ea typeface="+mn-ea"/>
              <a:cs typeface="+mn-cs"/>
              <a:sym typeface="Helvetica Neue"/>
            </a:endParaRPr>
          </a:p>
        </p:txBody>
      </p:sp>
      <p:sp>
        <p:nvSpPr>
          <p:cNvPr id="10" name="矩形 9">
            <a:extLst>
              <a:ext uri="{FF2B5EF4-FFF2-40B4-BE49-F238E27FC236}">
                <a16:creationId xmlns:a16="http://schemas.microsoft.com/office/drawing/2014/main" id="{18F53983-2615-8C43-B4FD-0F4B677C3F55}"/>
              </a:ext>
            </a:extLst>
          </p:cNvPr>
          <p:cNvSpPr/>
          <p:nvPr/>
        </p:nvSpPr>
        <p:spPr>
          <a:xfrm>
            <a:off x="1251680" y="11984072"/>
            <a:ext cx="21674523" cy="769441"/>
          </a:xfrm>
          <a:prstGeom prst="rect">
            <a:avLst/>
          </a:prstGeom>
        </p:spPr>
        <p:txBody>
          <a:bodyPr wrap="none">
            <a:spAutoFit/>
          </a:bodyPr>
          <a:lstStyle/>
          <a:p>
            <a:r>
              <a:rPr lang="zh-CN" altLang="en-US" sz="4400" dirty="0">
                <a:solidFill>
                  <a:srgbClr val="1C1F21"/>
                </a:solidFill>
                <a:latin typeface="Open Sans"/>
              </a:rPr>
              <a:t>给 </a:t>
            </a:r>
            <a:r>
              <a:rPr lang="en-US" altLang="zh-CN" sz="4400" dirty="0">
                <a:solidFill>
                  <a:srgbClr val="1C1F21"/>
                </a:solidFill>
                <a:latin typeface="Open Sans"/>
              </a:rPr>
              <a:t>ENUM </a:t>
            </a:r>
            <a:r>
              <a:rPr lang="zh-CN" altLang="en-US" sz="4400" dirty="0">
                <a:solidFill>
                  <a:srgbClr val="1C1F21"/>
                </a:solidFill>
                <a:latin typeface="Open Sans"/>
              </a:rPr>
              <a:t>的列进行排序操作时，是按照表定义中指定的顺序，而不是根据字母表的顺序</a:t>
            </a:r>
            <a:endParaRPr lang="zh-CN" altLang="en-US" sz="4400" dirty="0"/>
          </a:p>
        </p:txBody>
      </p:sp>
    </p:spTree>
    <p:extLst>
      <p:ext uri="{BB962C8B-B14F-4D97-AF65-F5344CB8AC3E}">
        <p14:creationId xmlns:p14="http://schemas.microsoft.com/office/powerpoint/2010/main" val="19226634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6" name="矩形 5">
            <a:extLst>
              <a:ext uri="{FF2B5EF4-FFF2-40B4-BE49-F238E27FC236}">
                <a16:creationId xmlns:a16="http://schemas.microsoft.com/office/drawing/2014/main" id="{8549A8F8-488E-4D4F-9CD2-2EF84ECB9A56}"/>
              </a:ext>
            </a:extLst>
          </p:cNvPr>
          <p:cNvSpPr/>
          <p:nvPr/>
        </p:nvSpPr>
        <p:spPr>
          <a:xfrm>
            <a:off x="1524000" y="2512313"/>
            <a:ext cx="21209000" cy="3785652"/>
          </a:xfrm>
          <a:prstGeom prst="rect">
            <a:avLst/>
          </a:prstGeom>
        </p:spPr>
        <p:txBody>
          <a:bodyPr wrap="square">
            <a:spAutoFit/>
          </a:bodyPr>
          <a:lstStyle/>
          <a:p>
            <a:pPr algn="l"/>
            <a:r>
              <a:rPr lang="zh-CN" altLang="en-US" sz="4800" dirty="0">
                <a:solidFill>
                  <a:srgbClr val="000000"/>
                </a:solidFill>
                <a:latin typeface="Open Sans"/>
              </a:rPr>
              <a:t>那 </a:t>
            </a:r>
            <a:r>
              <a:rPr lang="en-US" altLang="zh-CN" sz="4800" dirty="0">
                <a:solidFill>
                  <a:srgbClr val="000000"/>
                </a:solidFill>
                <a:latin typeface="Open Sans"/>
              </a:rPr>
              <a:t>VARCHAR (N) </a:t>
            </a:r>
            <a:r>
              <a:rPr lang="zh-CN" altLang="en-US" sz="4800" dirty="0">
                <a:solidFill>
                  <a:srgbClr val="000000"/>
                </a:solidFill>
                <a:latin typeface="Open Sans"/>
              </a:rPr>
              <a:t>能用吗？</a:t>
            </a:r>
            <a:endParaRPr lang="en-US" altLang="zh-CN" sz="4800" dirty="0">
              <a:solidFill>
                <a:srgbClr val="000000"/>
              </a:solidFill>
              <a:latin typeface="Open Sans"/>
            </a:endParaRPr>
          </a:p>
          <a:p>
            <a:pPr algn="l"/>
            <a:endParaRPr lang="zh-CN" altLang="en-US" sz="4800" dirty="0">
              <a:solidFill>
                <a:srgbClr val="000000"/>
              </a:solidFill>
              <a:latin typeface="Open Sans"/>
            </a:endParaRPr>
          </a:p>
          <a:p>
            <a:pPr algn="l"/>
            <a:r>
              <a:rPr lang="zh-CN" altLang="en-US" sz="4800" dirty="0">
                <a:solidFill>
                  <a:srgbClr val="000000"/>
                </a:solidFill>
                <a:latin typeface="Open Sans"/>
              </a:rPr>
              <a:t>选择 </a:t>
            </a:r>
            <a:r>
              <a:rPr lang="en-US" altLang="zh-CN" sz="4800" dirty="0">
                <a:solidFill>
                  <a:srgbClr val="000000"/>
                </a:solidFill>
                <a:latin typeface="Open Sans"/>
              </a:rPr>
              <a:t>VARCHAR (N) </a:t>
            </a:r>
            <a:r>
              <a:rPr lang="zh-CN" altLang="en-US" sz="4800" dirty="0">
                <a:solidFill>
                  <a:srgbClr val="000000"/>
                </a:solidFill>
                <a:latin typeface="Open Sans"/>
              </a:rPr>
              <a:t>这个数据类型的好处是比较直观。比如 “</a:t>
            </a:r>
            <a:r>
              <a:rPr lang="en-US" altLang="zh-CN" sz="4800" dirty="0">
                <a:solidFill>
                  <a:srgbClr val="000000"/>
                </a:solidFill>
                <a:latin typeface="Open Sans"/>
              </a:rPr>
              <a:t>canceled”</a:t>
            </a:r>
            <a:r>
              <a:rPr lang="zh-CN" altLang="en-US" sz="4800" dirty="0">
                <a:solidFill>
                  <a:srgbClr val="000000"/>
                </a:solidFill>
                <a:latin typeface="Open Sans"/>
              </a:rPr>
              <a:t>，“</a:t>
            </a:r>
            <a:r>
              <a:rPr lang="en-US" altLang="zh-CN" sz="4800" dirty="0">
                <a:solidFill>
                  <a:srgbClr val="000000"/>
                </a:solidFill>
                <a:latin typeface="Open Sans"/>
              </a:rPr>
              <a:t>finished”</a:t>
            </a:r>
            <a:r>
              <a:rPr lang="zh-CN" altLang="en-US" sz="4800" dirty="0">
                <a:solidFill>
                  <a:srgbClr val="000000"/>
                </a:solidFill>
                <a:latin typeface="Open Sans"/>
              </a:rPr>
              <a:t>，“</a:t>
            </a:r>
            <a:r>
              <a:rPr lang="en-US" altLang="zh-CN" sz="4800" dirty="0">
                <a:solidFill>
                  <a:srgbClr val="000000"/>
                </a:solidFill>
                <a:latin typeface="Open Sans"/>
              </a:rPr>
              <a:t>delivering” </a:t>
            </a:r>
            <a:r>
              <a:rPr lang="zh-CN" altLang="en-US" sz="4800" dirty="0">
                <a:solidFill>
                  <a:srgbClr val="000000"/>
                </a:solidFill>
                <a:latin typeface="Open Sans"/>
              </a:rPr>
              <a:t>的可读性显然比 </a:t>
            </a:r>
            <a:r>
              <a:rPr lang="en-US" altLang="zh-CN" sz="4800" dirty="0">
                <a:solidFill>
                  <a:srgbClr val="000000"/>
                </a:solidFill>
                <a:latin typeface="Open Sans"/>
              </a:rPr>
              <a:t>1</a:t>
            </a:r>
            <a:r>
              <a:rPr lang="zh-CN" altLang="en-US" sz="4800" dirty="0">
                <a:solidFill>
                  <a:srgbClr val="000000"/>
                </a:solidFill>
                <a:latin typeface="Open Sans"/>
              </a:rPr>
              <a:t>，</a:t>
            </a:r>
            <a:r>
              <a:rPr lang="en-US" altLang="zh-CN" sz="4800" dirty="0">
                <a:solidFill>
                  <a:srgbClr val="000000"/>
                </a:solidFill>
                <a:latin typeface="Open Sans"/>
              </a:rPr>
              <a:t>2</a:t>
            </a:r>
            <a:r>
              <a:rPr lang="zh-CN" altLang="en-US" sz="4800" dirty="0">
                <a:solidFill>
                  <a:srgbClr val="000000"/>
                </a:solidFill>
                <a:latin typeface="Open Sans"/>
              </a:rPr>
              <a:t>，</a:t>
            </a:r>
            <a:r>
              <a:rPr lang="en-US" altLang="zh-CN" sz="4800" dirty="0">
                <a:solidFill>
                  <a:srgbClr val="000000"/>
                </a:solidFill>
                <a:latin typeface="Open Sans"/>
              </a:rPr>
              <a:t>3 </a:t>
            </a:r>
            <a:r>
              <a:rPr lang="zh-CN" altLang="en-US" sz="4800" dirty="0">
                <a:solidFill>
                  <a:srgbClr val="000000"/>
                </a:solidFill>
                <a:latin typeface="Open Sans"/>
              </a:rPr>
              <a:t>要好，但是占用的存储空间也相应的变大</a:t>
            </a:r>
          </a:p>
        </p:txBody>
      </p:sp>
      <p:sp>
        <p:nvSpPr>
          <p:cNvPr id="7" name="矩形 6">
            <a:extLst>
              <a:ext uri="{FF2B5EF4-FFF2-40B4-BE49-F238E27FC236}">
                <a16:creationId xmlns:a16="http://schemas.microsoft.com/office/drawing/2014/main" id="{F24A7CAE-B7BD-F14D-9845-8EE1C480F349}"/>
              </a:ext>
            </a:extLst>
          </p:cNvPr>
          <p:cNvSpPr/>
          <p:nvPr/>
        </p:nvSpPr>
        <p:spPr>
          <a:xfrm>
            <a:off x="1524000" y="7433102"/>
            <a:ext cx="20965090" cy="1569660"/>
          </a:xfrm>
          <a:prstGeom prst="rect">
            <a:avLst/>
          </a:prstGeom>
        </p:spPr>
        <p:txBody>
          <a:bodyPr wrap="square">
            <a:spAutoFit/>
          </a:bodyPr>
          <a:lstStyle/>
          <a:p>
            <a:pPr algn="l"/>
            <a:r>
              <a:rPr lang="zh-CN" altLang="en-US" sz="4800" dirty="0">
                <a:solidFill>
                  <a:srgbClr val="000000"/>
                </a:solidFill>
                <a:latin typeface="Open Sans"/>
              </a:rPr>
              <a:t>从性能角度考虑 </a:t>
            </a:r>
            <a:r>
              <a:rPr lang="en-US" altLang="zh-CN" sz="4800" dirty="0">
                <a:solidFill>
                  <a:srgbClr val="000000"/>
                </a:solidFill>
                <a:latin typeface="Open Sans"/>
              </a:rPr>
              <a:t>VARCHAR (N) </a:t>
            </a:r>
            <a:r>
              <a:rPr lang="zh-CN" altLang="en-US" sz="4800" dirty="0">
                <a:solidFill>
                  <a:srgbClr val="000000"/>
                </a:solidFill>
                <a:latin typeface="Open Sans"/>
              </a:rPr>
              <a:t>会比 </a:t>
            </a:r>
            <a:r>
              <a:rPr lang="en-US" altLang="zh-CN" sz="4800" dirty="0">
                <a:solidFill>
                  <a:srgbClr val="000000"/>
                </a:solidFill>
                <a:latin typeface="Open Sans"/>
              </a:rPr>
              <a:t>TINYINT </a:t>
            </a:r>
            <a:r>
              <a:rPr lang="zh-CN" altLang="en-US" sz="4800" dirty="0">
                <a:solidFill>
                  <a:srgbClr val="000000"/>
                </a:solidFill>
                <a:latin typeface="Open Sans"/>
              </a:rPr>
              <a:t>略差，主要表现在 </a:t>
            </a:r>
            <a:r>
              <a:rPr lang="en-US" altLang="zh-CN" sz="4800" dirty="0">
                <a:solidFill>
                  <a:srgbClr val="000000"/>
                </a:solidFill>
                <a:latin typeface="Open Sans"/>
              </a:rPr>
              <a:t>JOIN </a:t>
            </a:r>
            <a:r>
              <a:rPr lang="zh-CN" altLang="en-US" sz="4800" dirty="0">
                <a:solidFill>
                  <a:srgbClr val="000000"/>
                </a:solidFill>
                <a:latin typeface="Open Sans"/>
              </a:rPr>
              <a:t>和 </a:t>
            </a:r>
            <a:r>
              <a:rPr lang="en-US" altLang="zh-CN" sz="4800" dirty="0">
                <a:solidFill>
                  <a:srgbClr val="000000"/>
                </a:solidFill>
                <a:latin typeface="Open Sans"/>
              </a:rPr>
              <a:t>ORDER BY </a:t>
            </a:r>
            <a:r>
              <a:rPr lang="zh-CN" altLang="en-US" sz="4800" dirty="0">
                <a:solidFill>
                  <a:srgbClr val="000000"/>
                </a:solidFill>
                <a:latin typeface="Open Sans"/>
              </a:rPr>
              <a:t>的操作上。</a:t>
            </a:r>
            <a:endParaRPr lang="zh-CN" altLang="en-US" sz="4800" dirty="0"/>
          </a:p>
        </p:txBody>
      </p:sp>
      <p:sp>
        <p:nvSpPr>
          <p:cNvPr id="17" name="矩形 16">
            <a:extLst>
              <a:ext uri="{FF2B5EF4-FFF2-40B4-BE49-F238E27FC236}">
                <a16:creationId xmlns:a16="http://schemas.microsoft.com/office/drawing/2014/main" id="{EFAA34E4-11FC-834B-9400-853681337C37}"/>
              </a:ext>
            </a:extLst>
          </p:cNvPr>
          <p:cNvSpPr/>
          <p:nvPr/>
        </p:nvSpPr>
        <p:spPr>
          <a:xfrm>
            <a:off x="1524000" y="10137899"/>
            <a:ext cx="20965090" cy="830997"/>
          </a:xfrm>
          <a:prstGeom prst="rect">
            <a:avLst/>
          </a:prstGeom>
        </p:spPr>
        <p:txBody>
          <a:bodyPr wrap="square">
            <a:spAutoFit/>
          </a:bodyPr>
          <a:lstStyle/>
          <a:p>
            <a:pPr algn="l"/>
            <a:r>
              <a:rPr lang="zh-CN" altLang="en-US" sz="4800" dirty="0">
                <a:solidFill>
                  <a:schemeClr val="bg1"/>
                </a:solidFill>
              </a:rPr>
              <a:t>不好约束</a:t>
            </a:r>
          </a:p>
        </p:txBody>
      </p:sp>
    </p:spTree>
    <p:extLst>
      <p:ext uri="{BB962C8B-B14F-4D97-AF65-F5344CB8AC3E}">
        <p14:creationId xmlns:p14="http://schemas.microsoft.com/office/powerpoint/2010/main" val="3164196320"/>
      </p:ext>
    </p:extLst>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1353</TotalTime>
  <Words>1834</Words>
  <Application>Microsoft Macintosh PowerPoint</Application>
  <PresentationFormat>自定义</PresentationFormat>
  <Paragraphs>161</Paragraphs>
  <Slides>36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宋体</vt:lpstr>
      <vt:lpstr>Open Sans</vt:lpstr>
      <vt:lpstr>OPPOSans B</vt:lpstr>
      <vt:lpstr>OPPOSans M</vt:lpstr>
      <vt:lpstr>OPPOSans R</vt:lpstr>
      <vt:lpstr>PingFang SC</vt:lpstr>
      <vt:lpstr>PingFang SC Semibold</vt:lpstr>
      <vt:lpstr>PingFang TC</vt:lpstr>
      <vt:lpstr>PingFang TC Semibold</vt:lpstr>
      <vt:lpstr>Poppins</vt:lpstr>
      <vt:lpstr>system-ui</vt:lpstr>
      <vt:lpstr>Arial</vt:lpstr>
      <vt:lpstr>Helvetica</vt:lpstr>
      <vt:lpstr>Helvetica Neue</vt:lpstr>
      <vt:lpstr>Helvetica Neue Medium</vt:lpstr>
      <vt:lpstr>Times</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cao ricardo</cp:lastModifiedBy>
  <cp:revision>78</cp:revision>
  <dcterms:modified xsi:type="dcterms:W3CDTF">2022-09-14T17:54:52Z</dcterms:modified>
</cp:coreProperties>
</file>